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4" d="100"/>
          <a:sy n="64" d="100"/>
        </p:scale>
        <p:origin x="-314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26FE5-7E5B-439F-AB4A-EB554B8CDC9C}" type="datetimeFigureOut">
              <a:rPr lang="uk-UA" smtClean="0"/>
              <a:t>25.01.2026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6C73F-1D1B-46C8-B5E5-6D3FE552981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807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9EA95-830C-4B52-AD25-464CF427CBC1}" type="datetimeFigureOut">
              <a:rPr lang="uk-UA" smtClean="0"/>
              <a:t>25.01.2026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B3B94-BAD8-4E28-883B-9E36377019E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530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61A0-B07C-4006-94C4-8A9C929742E2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D7E87-0D47-455C-99E6-E394BAAFA72F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F935D-70BF-4A6B-A8E5-6BB4C8C40734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76C86-6770-4160-B726-BA48BF948F2F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3040" y="35396"/>
            <a:ext cx="5581128" cy="329184"/>
          </a:xfrm>
        </p:spPr>
        <p:txBody>
          <a:bodyPr/>
          <a:lstStyle>
            <a:lvl1pPr algn="l">
              <a:defRPr/>
            </a:lvl1pPr>
          </a:lstStyle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D14B8-E9B6-4156-BB70-E4D161029F69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10B0F-B106-4534-89C4-3FB95BB7552F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F33-613E-4291-AB37-75A6E78E1E5B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9BD6C-E576-4BC3-A4B0-B612F0FBCB22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42D1E-282C-4C5B-8C54-0D8B44B071F1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AA57-640A-437D-A692-E255F14920F3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B36E6-4E85-4CAF-B9E2-810C3C32342C}" type="datetime2">
              <a:rPr lang="en-US" smtClean="0"/>
              <a:t>Sunday, January 25,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49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6176" y="0"/>
            <a:ext cx="144509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002060"/>
                </a:solidFill>
              </a:defRPr>
            </a:lvl1pPr>
          </a:lstStyle>
          <a:p>
            <a:fld id="{55A8F519-D2F9-437A-A5A9-A924ED5D70E2}" type="datetime2">
              <a:rPr lang="en-US" smtClean="0"/>
              <a:t>Sunday, January 25, 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3040" y="35396"/>
            <a:ext cx="565313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baseline="0">
                <a:solidFill>
                  <a:srgbClr val="002060"/>
                </a:solidFill>
              </a:defRPr>
            </a:lvl1pPr>
          </a:lstStyle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‹№›</a:t>
            </a:fld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4" y="0"/>
            <a:ext cx="395536" cy="399977"/>
          </a:xfrm>
          <a:prstGeom prst="rect">
            <a:avLst/>
          </a:prstGeom>
        </p:spPr>
      </p:pic>
      <p:cxnSp>
        <p:nvCxnSpPr>
          <p:cNvPr id="11" name="Пряма сполучна лінія 10"/>
          <p:cNvCxnSpPr>
            <a:cxnSpLocks noChangeAspect="1"/>
          </p:cNvCxnSpPr>
          <p:nvPr userDrawn="1"/>
        </p:nvCxnSpPr>
        <p:spPr>
          <a:xfrm flipH="1">
            <a:off x="467180" y="399977"/>
            <a:ext cx="5760640" cy="0"/>
          </a:xfrm>
          <a:prstGeom prst="line">
            <a:avLst/>
          </a:prstGeom>
          <a:ln w="19050" cmpd="sng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848600" cy="1093961"/>
          </a:xfrm>
        </p:spPr>
        <p:txBody>
          <a:bodyPr/>
          <a:lstStyle/>
          <a:p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Моделі </a:t>
            </a:r>
            <a:r>
              <a:rPr lang="uk-UA" sz="2800" b="1" dirty="0"/>
              <a:t>та методи </a:t>
            </a:r>
            <a:r>
              <a:rPr lang="uk-UA" sz="2800" b="1" dirty="0" err="1"/>
              <a:t>фрагментного</a:t>
            </a:r>
            <a:r>
              <a:rPr lang="uk-UA" sz="2800" b="1" dirty="0"/>
              <a:t> </a:t>
            </a:r>
            <a:r>
              <a:rPr lang="uk-UA" sz="2800" b="1" dirty="0" err="1"/>
              <a:t>online</a:t>
            </a:r>
            <a:r>
              <a:rPr lang="uk-UA" sz="2800" b="1" dirty="0"/>
              <a:t> аналізу </a:t>
            </a:r>
            <a:r>
              <a:rPr lang="uk-UA" sz="2800" b="1" dirty="0" err="1"/>
              <a:t>відеопослідовності</a:t>
            </a:r>
            <a:endParaRPr lang="uk-UA" sz="2800" dirty="0"/>
          </a:p>
        </p:txBody>
      </p:sp>
      <p:sp>
        <p:nvSpPr>
          <p:cNvPr id="7" name="Підзаголовок 6"/>
          <p:cNvSpPr>
            <a:spLocks noGrp="1"/>
          </p:cNvSpPr>
          <p:nvPr>
            <p:ph type="subTitle" idx="1"/>
          </p:nvPr>
        </p:nvSpPr>
        <p:spPr>
          <a:xfrm>
            <a:off x="701502" y="1700808"/>
            <a:ext cx="6400800" cy="571872"/>
          </a:xfrm>
        </p:spPr>
        <p:txBody>
          <a:bodyPr>
            <a:normAutofit/>
          </a:bodyPr>
          <a:lstStyle/>
          <a:p>
            <a:r>
              <a:rPr lang="uk-UA" dirty="0" smtClean="0"/>
              <a:t>Дмитро Лендьел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503040" y="35396"/>
            <a:ext cx="5725144" cy="329184"/>
          </a:xfrm>
        </p:spPr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3468985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Дисертація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здобуття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наукового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ступеня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доктора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філософії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спеціальність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122 –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комп’ютерні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науки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Кафедра 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інформаційних управляючих систем та технологій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«Ужгородського національного університету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  <a:p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Науковий керівник: </a:t>
            </a:r>
          </a:p>
          <a:p>
            <a:r>
              <a:rPr lang="uk-UA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Машталір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Сергій Володимирович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доктор технічних наук, професор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7992" y="6165304"/>
            <a:ext cx="164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Ужгород 2026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8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Практичне значення отриманих </a:t>
            </a:r>
            <a:r>
              <a:rPr lang="uk-UA" sz="2800" b="1" dirty="0" smtClean="0"/>
              <a:t>результатів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СФЕРИ ЗАСТОСУВАННЯ ТА РЕКОМЕНДАЦІЇ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Інтелектуальне 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відеоспостереження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Забезпечення швидкого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трекінгу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та виявлення аномалій у режимі реального часу на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роботизованих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платформах.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Архітектурна оптимізація (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Hybrid Computing)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Інженерні рекомендації щодо розподілу навантаження: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CPU (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груба сітка/фільтр за допомогою степеневої ітерації) +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GPU (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детальний контурний аналіз).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Прискорення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Deep Learning: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Впровадження як модуля «попередньої уваги»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pre-processing),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що відсіює пусті кадри та розвантажує важкі нейронні мережі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</a:rPr>
              <a:t>ВПРОВАДЖЕННЯ РЕЗУЛЬТАТІВ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uk-UA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 "КЕНФЛАЙ"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(Акт від 10.10.2025) — у системах моніторингу.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ТОВ "ТМД-ТЕХ"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(Акт від 23.09.2025) — для автоматизації процесів.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ДВНЗ "УжНУ"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(Акт від 03.10.2025) — в освітній процес (навчальні курси).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8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Еволюція</a:t>
            </a:r>
            <a:r>
              <a:rPr lang="ru-RU" sz="2400" dirty="0"/>
              <a:t> </a:t>
            </a:r>
            <a:r>
              <a:rPr lang="ru-RU" sz="2400" dirty="0" err="1"/>
              <a:t>методів</a:t>
            </a:r>
            <a:r>
              <a:rPr lang="ru-RU" sz="2400" dirty="0"/>
              <a:t> </a:t>
            </a:r>
            <a:r>
              <a:rPr lang="ru-RU" sz="2400" dirty="0" err="1"/>
              <a:t>аналізу</a:t>
            </a:r>
            <a:r>
              <a:rPr lang="ru-RU" sz="2400" dirty="0"/>
              <a:t> </a:t>
            </a:r>
            <a:r>
              <a:rPr lang="ru-RU" sz="2400" dirty="0" err="1"/>
              <a:t>відео</a:t>
            </a:r>
            <a:r>
              <a:rPr lang="ru-RU" sz="2400" dirty="0"/>
              <a:t>: історичний контекст</a:t>
            </a:r>
            <a:endParaRPr lang="uk-UA" sz="2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/>
              <a:t>Ранні етапи (1950-60-ті):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Поява магнітного запису та становлення </a:t>
            </a:r>
            <a:r>
              <a:rPr lang="en-US" dirty="0"/>
              <a:t>Computer Vision.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Методи: </a:t>
            </a:r>
            <a:r>
              <a:rPr lang="uk-UA" dirty="0" err="1"/>
              <a:t>Попіксельні</a:t>
            </a:r>
            <a:r>
              <a:rPr lang="uk-UA" dirty="0"/>
              <a:t> (</a:t>
            </a:r>
            <a:r>
              <a:rPr lang="uk-UA" dirty="0" err="1"/>
              <a:t>міжкадрова</a:t>
            </a:r>
            <a:r>
              <a:rPr lang="uk-UA" dirty="0"/>
              <a:t> різниця, </a:t>
            </a:r>
            <a:r>
              <a:rPr lang="en-US" dirty="0"/>
              <a:t>DFD).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Проблема: Чутливість до шуму та змін освітлення.</a:t>
            </a:r>
          </a:p>
          <a:p>
            <a:pPr marL="0" indent="0">
              <a:buNone/>
            </a:pPr>
            <a:r>
              <a:rPr lang="uk-UA" b="1" dirty="0"/>
              <a:t>Статистичні моделі фону: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Методи: Суміші </a:t>
            </a:r>
            <a:r>
              <a:rPr lang="uk-UA" dirty="0" err="1"/>
              <a:t>Гаусових</a:t>
            </a:r>
            <a:r>
              <a:rPr lang="uk-UA" dirty="0"/>
              <a:t> розподілів (</a:t>
            </a:r>
            <a:r>
              <a:rPr lang="en-US" dirty="0"/>
              <a:t>GMM), </a:t>
            </a:r>
            <a:r>
              <a:rPr lang="en-US" dirty="0" err="1"/>
              <a:t>ViBe</a:t>
            </a:r>
            <a:r>
              <a:rPr lang="en-US" dirty="0"/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Результат: Стійкість до динамічного фону, але відсутність векторної інформації про рух.</a:t>
            </a:r>
          </a:p>
          <a:p>
            <a:pPr marL="0" indent="0">
              <a:buNone/>
            </a:pPr>
            <a:r>
              <a:rPr lang="uk-UA" b="1" dirty="0" err="1"/>
              <a:t>Субпросторові</a:t>
            </a:r>
            <a:r>
              <a:rPr lang="uk-UA" b="1" dirty="0"/>
              <a:t> та частотні методи: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Методи: </a:t>
            </a:r>
            <a:r>
              <a:rPr lang="en-US" dirty="0" err="1"/>
              <a:t>Eigenbackground</a:t>
            </a:r>
            <a:r>
              <a:rPr lang="en-US" dirty="0"/>
              <a:t>, SVD, </a:t>
            </a:r>
            <a:r>
              <a:rPr lang="uk-UA" dirty="0"/>
              <a:t>аналіз у стислому домені (</a:t>
            </a:r>
            <a:r>
              <a:rPr lang="en-US" dirty="0"/>
              <a:t>DCT).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Результат: Врахування глобальних кореляцій, але висока обчислювальна складність для повного кадру</a:t>
            </a:r>
            <a:r>
              <a:rPr lang="uk-UA" dirty="0" smtClean="0"/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uk-UA" dirty="0" smtClean="0"/>
          </a:p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uk-UA" sz="2100" i="1" dirty="0"/>
              <a:t>Аналіз еволюції методів показує шлях від простих </a:t>
            </a:r>
            <a:r>
              <a:rPr lang="uk-UA" sz="2100" i="1" dirty="0" err="1"/>
              <a:t>попіксельних</a:t>
            </a:r>
            <a:r>
              <a:rPr lang="uk-UA" sz="2100" i="1" dirty="0"/>
              <a:t> порівнянь, які були швидкими, але нестійкими, до складних статистичних та </a:t>
            </a:r>
            <a:r>
              <a:rPr lang="uk-UA" sz="2100" i="1" dirty="0" err="1"/>
              <a:t>субпросторових</a:t>
            </a:r>
            <a:r>
              <a:rPr lang="uk-UA" sz="2100" i="1" dirty="0"/>
              <a:t> моделей. Останні вирішили проблему шумів, але стали надто </a:t>
            </a:r>
            <a:r>
              <a:rPr lang="uk-UA" sz="2100" i="1" dirty="0" err="1"/>
              <a:t>ресурсоємними</a:t>
            </a:r>
            <a:r>
              <a:rPr lang="uk-UA" sz="2100" i="1" dirty="0"/>
              <a:t> для онлайн-обробки високої роздільної здатності.</a:t>
            </a:r>
            <a:r>
              <a:rPr lang="uk-UA" sz="2100" dirty="0"/>
              <a:t>»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6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Сучасний тренд — Фрагментація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ТЕНДЕНЦІЇ РОЗВИТКУ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uk-UA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Локалізація 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аналізу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uk-U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Від глобального огляду до блокового (текстурні дескриптори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LBP,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Ґаборові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фільтри).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Сучасні архітектури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Vision Transformers)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підтверджують ефективність "мозаїчного" підходу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Фрагментація як рішення: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Подання кадру як набору взаємопов’язаних областей (фрагментів).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Головна перевага: Баланс між інформативністю та керованим часовим бюджетом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buNone/>
            </a:pPr>
            <a:r>
              <a:rPr lang="uk-U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Аналіз 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сучасних підходів, від текстурних дескрипторів до </a:t>
            </a:r>
            <a:r>
              <a:rPr lang="uk-UA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нейромереж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демонструє чіткий тренд на локалізацію. Фрагментація вхідних даних стала наріжним </a:t>
            </a:r>
            <a:r>
              <a:rPr lang="uk-UA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каменем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ефективних систем, оскільки дозволяє обробляти складні сцени частинами, контролюючи навантаження на процесор</a:t>
            </a:r>
            <a:r>
              <a:rPr lang="uk-U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uk-UA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Методологічна прогалина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Існуючі методи поляризовані: або швидкі, але неточні (піксельні), або точні, але повільні (глобальний </a:t>
            </a:r>
            <a:r>
              <a:rPr lang="en-US" dirty="0"/>
              <a:t>SVD).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Відсутність гібридного підходу</a:t>
            </a:r>
            <a:r>
              <a:rPr lang="uk-UA" dirty="0" smtClean="0"/>
              <a:t>.</a:t>
            </a: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uk-UA" dirty="0"/>
          </a:p>
          <a:p>
            <a:pPr marL="0" indent="0">
              <a:buNone/>
            </a:pPr>
            <a:r>
              <a:rPr lang="uk-UA" b="1" dirty="0"/>
              <a:t>СУТЬ ПРОГАЛИНИ</a:t>
            </a:r>
            <a:r>
              <a:rPr lang="uk-UA" dirty="0"/>
              <a:t>: Брак єдиного, </a:t>
            </a:r>
            <a:r>
              <a:rPr lang="uk-UA" dirty="0" err="1"/>
              <a:t>обчислювально</a:t>
            </a:r>
            <a:r>
              <a:rPr lang="uk-UA" dirty="0"/>
              <a:t> ощадного інструментарію, який би</a:t>
            </a:r>
            <a:r>
              <a:rPr lang="uk-UA" dirty="0" smtClean="0"/>
              <a:t>:</a:t>
            </a:r>
          </a:p>
          <a:p>
            <a:pPr marL="0" indent="0">
              <a:buNone/>
            </a:pPr>
            <a:endParaRPr lang="uk-UA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Інтегрував математичну стійкість </a:t>
            </a:r>
            <a:r>
              <a:rPr lang="uk-UA" dirty="0" err="1"/>
              <a:t>субпросторового</a:t>
            </a:r>
            <a:r>
              <a:rPr lang="uk-UA" dirty="0"/>
              <a:t> аналізу (</a:t>
            </a:r>
            <a:r>
              <a:rPr lang="en-US" dirty="0"/>
              <a:t>SVD).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Використовував швидкість локальної </a:t>
            </a:r>
            <a:r>
              <a:rPr lang="uk-UA" dirty="0" err="1"/>
              <a:t>фрагментної</a:t>
            </a:r>
            <a:r>
              <a:rPr lang="uk-UA" dirty="0"/>
              <a:t> обробки.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/>
              <a:t>Гарантував стабільну роботу в режимі </a:t>
            </a:r>
            <a:r>
              <a:rPr lang="en-US" dirty="0"/>
              <a:t>Online.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 algn="just">
              <a:buNone/>
            </a:pPr>
            <a:r>
              <a:rPr lang="uk-UA" i="1" dirty="0" smtClean="0"/>
              <a:t>На </a:t>
            </a:r>
            <a:r>
              <a:rPr lang="uk-UA" i="1" dirty="0"/>
              <a:t>сьогодні не існує єдиного підходу, який би поєднав потужність математики </a:t>
            </a:r>
            <a:r>
              <a:rPr lang="en-US" i="1" dirty="0"/>
              <a:t>SVD </a:t>
            </a:r>
            <a:r>
              <a:rPr lang="uk-UA" i="1" dirty="0"/>
              <a:t>зі швидкістю </a:t>
            </a:r>
            <a:r>
              <a:rPr lang="uk-UA" i="1" dirty="0" err="1"/>
              <a:t>фрагментної</a:t>
            </a:r>
            <a:r>
              <a:rPr lang="uk-UA" i="1" dirty="0"/>
              <a:t> обробки для задач реального часу. Саме цю прогалину покликана заповнити моя дисертаційна робота.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err="1"/>
              <a:t>Фрагментно</a:t>
            </a:r>
            <a:r>
              <a:rPr lang="uk-UA" sz="2800" dirty="0"/>
              <a:t>-матрична концепція онлайн-аналізу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КОНЦЕПЦІЯ ПОБУДОВИ </a:t>
            </a:r>
            <a:r>
              <a:rPr lang="el-G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σ-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КАРТИ</a:t>
            </a:r>
            <a:r>
              <a:rPr lang="uk-UA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uk-UA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 як одиниця аналізу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Кадр розбивається на матрицю локальних областей (наприклад, 10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x10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фрагментів).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Кожен фрагмент — це матриця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інтенсивностей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довільного розміру (не обов'язково квадратна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Математичний апарат (Норма </a:t>
            </a:r>
            <a:r>
              <a:rPr lang="uk-UA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Фана):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Замість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векторизації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(перетворення матриці в довгий вектор),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обробка матриць меншої розмірності.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Використовуються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домінантні сингулярні значення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SVD)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як дескриптор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σ-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карта: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Матриця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локальних енергій, де кожен елемент є сумою перших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сингулярних значень фрагмента (норма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Фана).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9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Переваги підходу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Зменшення розмірності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Перехід від мільйонів пікселів до компактної матриці (наприклад, 10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x10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Масштабна інваріантність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Часові профілі норми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залишаються стабільними при зміні роздільної здатності кадру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Стійкість до шуму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Шум "відсікається" у хвості спектру сингулярних значень, залишаючи лише структурну інформацію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buNone/>
            </a:pP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Суть запропонованої концепції — відмова від </a:t>
            </a:r>
            <a:r>
              <a:rPr lang="uk-UA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попіксельної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обробки на користь аналізу локальних матриць. К</a:t>
            </a:r>
            <a:r>
              <a:rPr lang="uk-U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адр розбивається на 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фрагменти і для кожного </a:t>
            </a:r>
            <a:r>
              <a:rPr lang="uk-U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обчислюється норма </a:t>
            </a:r>
            <a:r>
              <a:rPr lang="uk-UA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(</a:t>
            </a:r>
            <a:r>
              <a:rPr lang="uk-UA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сума 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перших сингулярних значень). Це дозволяє стиснути величезний кадр у компактну </a:t>
            </a:r>
            <a:r>
              <a:rPr lang="el-GR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uk-UA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карту, яка зберігає інформацію про структуру та енергію сцени, але відсікає шум.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8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Покадрова</a:t>
            </a:r>
            <a:r>
              <a:rPr lang="uk-UA" dirty="0" smtClean="0"/>
              <a:t> обробка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Місце для вмісту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992888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39552" y="5805264"/>
            <a:ext cx="8296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Результатом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покадрової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обробки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є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нове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відео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моделі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градацій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сірого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позначеними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фрагментами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значенням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норми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кожного фрагменту.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Флуктуації норми </a:t>
            </a:r>
            <a:r>
              <a:rPr lang="uk-UA" dirty="0" err="1"/>
              <a:t>Кі</a:t>
            </a:r>
            <a:r>
              <a:rPr lang="uk-UA" dirty="0"/>
              <a:t> Фана</a:t>
            </a: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</p:nvPr>
        </p:nvGraphicFramePr>
        <p:xfrm>
          <a:off x="1443355" y="3718560"/>
          <a:ext cx="6257290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6295"/>
                <a:gridCol w="2082800"/>
                <a:gridCol w="206819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a</a:t>
                      </a:r>
                      <a:endParaRPr lang="uk-UA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b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c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1027" name="Рисунок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697359"/>
            <a:ext cx="283885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000" y="1700807"/>
            <a:ext cx="2825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6" y="1697359"/>
            <a:ext cx="283885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3" y="400506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Флуктуації норми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кадрів, поділених на 25 фрагментів: (а) 852x480, (b) 1280x720, (c) 1920x1080.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5537" y="4797152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i="1" dirty="0" smtClean="0"/>
              <a:t>Різниця </a:t>
            </a:r>
            <a:r>
              <a:rPr lang="uk-UA" i="1" dirty="0"/>
              <a:t>в блоках на однакових кадрах різного розміру пов'язана лише з кількістю пікселів при розрахунку норми </a:t>
            </a:r>
            <a:r>
              <a:rPr lang="uk-UA" i="1" dirty="0" err="1"/>
              <a:t>Кі</a:t>
            </a:r>
            <a:r>
              <a:rPr lang="uk-UA" i="1" dirty="0"/>
              <a:t> Фана і, відповідно, відрізняється лише відповідним коефіцієнтом, який не впливає на тенденції змін, що відбуваються в самому відео. Це можна побачити як для фрагментів, в яких відбувалися рухи і, відповідно, були зміни, так і для, по суті, фонових фрагментів, в яких не було змін протягом усього </a:t>
            </a:r>
            <a:r>
              <a:rPr lang="uk-UA" i="1" dirty="0" err="1"/>
              <a:t>відеофрагмента</a:t>
            </a:r>
            <a:r>
              <a:rPr lang="uk-UA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678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Фрагментно-</a:t>
            </a:r>
            <a:r>
              <a:rPr lang="ru-RU" sz="3200" dirty="0" err="1" smtClean="0"/>
              <a:t>матричний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підхід</a:t>
            </a:r>
            <a:r>
              <a:rPr lang="ru-RU" sz="3200" dirty="0" smtClean="0"/>
              <a:t>: </a:t>
            </a:r>
            <a:r>
              <a:rPr lang="ru-RU" sz="3200" dirty="0" err="1" smtClean="0"/>
              <a:t>концепція</a:t>
            </a:r>
            <a:r>
              <a:rPr lang="ru-RU" sz="3200" dirty="0" smtClean="0"/>
              <a:t> і </a:t>
            </a:r>
            <a:r>
              <a:rPr lang="ru-RU" sz="3200" dirty="0" err="1" smtClean="0"/>
              <a:t>властивості</a:t>
            </a:r>
            <a:endParaRPr lang="uk-UA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uk-UA" b="1" dirty="0" smtClean="0"/>
                  <a:t>1. Концептуальний перехід: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/>
                  <a:t>Повнокадрові </a:t>
                </a:r>
                <a:r>
                  <a:rPr lang="uk-UA" dirty="0"/>
                  <a:t>піксельні перетворення у</a:t>
                </a:r>
                <a:r>
                  <a:rPr lang="en-US" dirty="0" smtClean="0"/>
                  <a:t> </a:t>
                </a:r>
                <a:r>
                  <a:rPr lang="uk-UA" dirty="0"/>
                  <a:t>м</a:t>
                </a:r>
                <a:r>
                  <a:rPr lang="uk-UA" dirty="0" smtClean="0"/>
                  <a:t>атриці </a:t>
                </a:r>
                <a:r>
                  <a:rPr lang="uk-UA" dirty="0"/>
                  <a:t>локальних фрагментів.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/>
                  <a:t>Формування </a:t>
                </a:r>
                <a14:m>
                  <m:oMath xmlns:m="http://schemas.openxmlformats.org/officeDocument/2006/math">
                    <m:r>
                      <a:rPr lang="uk-UA" b="1" i="1" smtClean="0">
                        <a:latin typeface="Cambria Math"/>
                      </a:rPr>
                      <m:t>𝛔</m:t>
                    </m:r>
                    <m:r>
                      <a:rPr lang="uk-UA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uk-UA" dirty="0"/>
                  <a:t>карти (матриця локальних «енергетичних» мір на основі </a:t>
                </a:r>
                <a:r>
                  <a:rPr lang="en-US" dirty="0"/>
                  <a:t>SVD).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/>
                  <a:t>Зменшення </a:t>
                </a:r>
                <a:r>
                  <a:rPr lang="uk-UA" dirty="0"/>
                  <a:t>розмірності, природна паралелізація, адаптація до </a:t>
                </a:r>
                <a:r>
                  <a:rPr lang="en-US" dirty="0" smtClean="0"/>
                  <a:t>online-</a:t>
                </a:r>
                <a:r>
                  <a:rPr lang="uk-UA" dirty="0"/>
                  <a:t>режиму</a:t>
                </a:r>
                <a:r>
                  <a:rPr lang="uk-UA" dirty="0" smtClean="0"/>
                  <a:t>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endParaRPr lang="uk-UA" dirty="0"/>
              </a:p>
              <a:p>
                <a:pPr marL="0" indent="0">
                  <a:buNone/>
                </a:pPr>
                <a:r>
                  <a:rPr lang="uk-UA" b="1" dirty="0" smtClean="0"/>
                  <a:t>2. Ключовий результат (масштабна стійкість):</a:t>
                </a:r>
                <a:endParaRPr lang="uk-UA" b="1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/>
                  <a:t>Часові </a:t>
                </a:r>
                <a:r>
                  <a:rPr lang="uk-UA" dirty="0"/>
                  <a:t>профілі норми </a:t>
                </a:r>
                <a:r>
                  <a:rPr lang="uk-UA" dirty="0" err="1"/>
                  <a:t>Кі</a:t>
                </a:r>
                <a:r>
                  <a:rPr lang="uk-UA" dirty="0"/>
                  <a:t> Фана зберігають форму коливань незалежно від зміни роздільної здатності кадру.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/>
                  <a:t>Метрика </a:t>
                </a:r>
                <a:r>
                  <a:rPr lang="uk-UA" dirty="0"/>
                  <a:t>фіксує структурну динаміку сцени, ігноруючи масштабування та артефакти розміру.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/>
                  <a:t>Гарантована </a:t>
                </a:r>
                <a:r>
                  <a:rPr lang="uk-UA" dirty="0"/>
                  <a:t>узгодженість аналізу для різнорідних джерел відеоданих.</a:t>
                </a:r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2000" r="-103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Оцінка</a:t>
            </a:r>
            <a:r>
              <a:rPr lang="ru-RU" dirty="0" smtClean="0"/>
              <a:t> </a:t>
            </a:r>
            <a:r>
              <a:rPr lang="ru-RU" dirty="0" err="1"/>
              <a:t>відео</a:t>
            </a:r>
            <a:r>
              <a:rPr lang="ru-RU" dirty="0"/>
              <a:t>, </a:t>
            </a:r>
            <a:r>
              <a:rPr lang="ru-RU" dirty="0" err="1"/>
              <a:t>згенерованого</a:t>
            </a:r>
            <a:r>
              <a:rPr lang="ru-RU" dirty="0"/>
              <a:t> </a:t>
            </a:r>
            <a:r>
              <a:rPr lang="ru-RU" dirty="0" smtClean="0"/>
              <a:t>ШІ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Місце для вмісту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9" y="1458516"/>
            <a:ext cx="3240360" cy="18002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56" y="1412776"/>
            <a:ext cx="3096344" cy="1800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3240360" cy="1800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56" y="3444602"/>
            <a:ext cx="3156942" cy="180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517232"/>
            <a:ext cx="849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 експерименті використовувалися набори даних: </a:t>
            </a:r>
            <a:r>
              <a:rPr lang="en-US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Kaggle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uk-UA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набір даних </a:t>
            </a:r>
            <a:r>
              <a:rPr lang="en-US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GenVideo</a:t>
            </a:r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, </a:t>
            </a:r>
            <a:r>
              <a:rPr lang="uk-UA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відео з камер відеоспостереження, природно відзняті відеоматеріали (відеокамера, мобільний телефон і </a:t>
            </a:r>
            <a:r>
              <a:rPr lang="uk-UA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т.п</a:t>
            </a:r>
            <a:r>
              <a:rPr lang="uk-UA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.) та відео, створені власноруч за допомогою </a:t>
            </a:r>
            <a:r>
              <a:rPr lang="en-US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Sora</a:t>
            </a:r>
            <a:endParaRPr lang="uk-UA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Актуальність теми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876800"/>
          </a:xfrm>
        </p:spPr>
        <p:txBody>
          <a:bodyPr>
            <a:normAutofit lnSpcReduction="10000"/>
          </a:bodyPr>
          <a:lstStyle/>
          <a:p>
            <a:r>
              <a:rPr lang="uk-U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Виклики обробки відео високої роздільної здатності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Експоненційний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ріст обсягів даних вимагає жорсткого дотримання часових лімітів (≈16–33 мс на кадр) для систем реального часу (БПЛА,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роботаксі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що стає «вузьким місцем» для існуючих алгоритмів</a:t>
            </a:r>
            <a:r>
              <a:rPr lang="uk-UA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uk-U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Обмеження класичних та </a:t>
            </a:r>
            <a:r>
              <a:rPr lang="uk-UA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субпросторових</a:t>
            </a:r>
            <a:r>
              <a:rPr lang="uk-U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методів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Піксельні моделі (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MOG, </a:t>
            </a: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ViBe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втрачають ефективність через лінійне зростання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ресурсоємності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та чутливість до шумів, а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повнокадрові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субпросторові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підходи (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SVD) 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є надто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обчислювально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важкими для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online-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режиму</a:t>
            </a:r>
            <a:r>
              <a:rPr lang="uk-UA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uk-U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Перспективність </a:t>
            </a:r>
            <a:r>
              <a:rPr lang="uk-UA" sz="18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фрагментного</a:t>
            </a:r>
            <a:r>
              <a:rPr lang="uk-U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підходу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Використання фрагментації та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унітарно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інваріантних характеристик локальних матриць дозволяє суттєво зменшити розмірність даних без втрати структурної інформації</a:t>
            </a:r>
            <a:r>
              <a:rPr lang="uk-UA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uk-U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Наукова прогалина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Відсутність універсального методу, який би поєднував математичну стійкість </a:t>
            </a:r>
            <a:r>
              <a:rPr lang="uk-UA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підпросторового</a:t>
            </a:r>
            <a:r>
              <a:rPr lang="uk-UA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аналізу з високою швидкістю локальної обробки, обґрунтовує актуальність розробки нової концепції.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8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Динаміка найбільшої зв'язної компоненти (</a:t>
            </a:r>
            <a:r>
              <a:rPr lang="en-US" sz="2800" dirty="0"/>
              <a:t>LCC)</a:t>
            </a:r>
            <a:endParaRPr lang="uk-UA" sz="2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 найбільшої зв'язної компоненти вимірює просторову концентрацію змін з бінарної маски з плином часу. Щоб досягти мети, потрібно вирішити такі завдання: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Формалізувати фрагментарну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S-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карту та дескриптор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LCC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 часом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Визначити компактний набір надійних ознак прийняття рішень та порогів, придатних для змішаних роздільних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здатностей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та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кодеків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Розробити просту схему калібрування, яка дає інтерпретований сигнал прийняття рішення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Оцінити продуктивність на гетерогенних наборах даних, використовуючи орієнтовані на розгортання метрики (наприклад,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AUC, TPR/TNR)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та перехресно перевірені протоколи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Проаналізувати обчислювальні витрати та стійкість до розміру сітки, порогів та артефактів стиснення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0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Коливання</a:t>
            </a:r>
            <a:r>
              <a:rPr lang="ru-RU" dirty="0"/>
              <a:t> </a:t>
            </a:r>
            <a:r>
              <a:rPr lang="ru-RU" dirty="0" err="1"/>
              <a:t>першої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 </a:t>
            </a:r>
            <a:r>
              <a:rPr lang="ru-RU" dirty="0" err="1"/>
              <a:t>Кі</a:t>
            </a:r>
            <a:r>
              <a:rPr lang="ru-RU" dirty="0"/>
              <a:t> Фана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Місце для вмісту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104456" cy="206002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07" y="2276872"/>
            <a:ext cx="4104000" cy="205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125" y="4941168"/>
            <a:ext cx="8329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Коливання першої норми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реальних та синтетичних відео. Відео мають однаковий розмір кадру 1920х1080 та однакову кількість фрагментів - 64</a:t>
            </a:r>
          </a:p>
        </p:txBody>
      </p:sp>
    </p:spTree>
    <p:extLst>
      <p:ext uri="{BB962C8B-B14F-4D97-AF65-F5344CB8AC3E}">
        <p14:creationId xmlns:p14="http://schemas.microsoft.com/office/powerpoint/2010/main" val="32518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/>
              <a:t>Метод формування двовимірної </a:t>
            </a:r>
            <a:r>
              <a:rPr lang="en-US" sz="3200" dirty="0"/>
              <a:t>S-</a:t>
            </a:r>
            <a:r>
              <a:rPr lang="uk-UA" sz="3200" dirty="0"/>
              <a:t>карти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3528" y="1340768"/>
                <a:ext cx="8712968" cy="636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Об'єднання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uk-UA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скалярів у порядку за основними рядками дає квадратне S-відображення: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340768"/>
                <a:ext cx="8712968" cy="636649"/>
              </a:xfrm>
              <a:prstGeom prst="rect">
                <a:avLst/>
              </a:prstGeom>
              <a:blipFill rotWithShape="1">
                <a:blip r:embed="rId2"/>
                <a:stretch>
                  <a:fillRect l="-350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31623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4498" y="2351782"/>
                <a:ext cx="86799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Таким чином, кожен елемент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uk-UA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відповідає одному просторовому фрагменту кадру. Відображення перетворює прямокутне зображення на квадратне представлення фіксованого розміру, до якого можна ефективно та рівномірно застосовувати звичайні двовимірні оператори по всіх </a:t>
                </a:r>
                <a:r>
                  <a:rPr lang="uk-UA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кадрах.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Щоб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зафіксувати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динаміку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формується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поелементна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абсолютна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різниця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між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послідовними</a:t>
                </a:r>
                <a:r>
                  <a:rPr lang="ru-RU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S-картами:</a:t>
                </a:r>
                <a:endPara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uk-UA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98" y="2351782"/>
                <a:ext cx="8679990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421" t="-116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23322"/>
            <a:ext cx="2592288" cy="32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10233" y="404996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Потім створюється бінарна маска змін за допомогою надійного порогового значення</a:t>
            </a:r>
            <a:r>
              <a:rPr lang="uk-UA" dirty="0"/>
              <a:t>: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62" y="4419296"/>
            <a:ext cx="63119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2" y="5599543"/>
            <a:ext cx="4462799" cy="104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10233" y="4768546"/>
                <a:ext cx="86542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Потім застосовується маркування зв'язних компонент (CCL) до бінарної маски змін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uk-UA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uk-UA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(4- або 8-зв'язність) та обчислюється площа найбільшої зв'язної компоненти (LCC). Ми отримуємо нормалізовану LCC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33" y="4768546"/>
                <a:ext cx="8654255" cy="830997"/>
              </a:xfrm>
              <a:prstGeom prst="rect">
                <a:avLst/>
              </a:prstGeom>
              <a:blipFill rotWithShape="1">
                <a:blip r:embed="rId8"/>
                <a:stretch>
                  <a:fillRect l="-423" t="-2190" b="-802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59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Аналіз </a:t>
            </a:r>
            <a:r>
              <a:rPr lang="uk-UA" sz="2800" dirty="0"/>
              <a:t>флуктуації найбільшої зв'язної компоненти (</a:t>
            </a:r>
            <a:r>
              <a:rPr lang="en-US" sz="2800" dirty="0"/>
              <a:t>LCC)</a:t>
            </a:r>
            <a:endParaRPr lang="uk-UA" sz="280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920880" cy="158417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926557"/>
            <a:ext cx="4104456" cy="144016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926717"/>
            <a:ext cx="4104000" cy="14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8999" y="5445224"/>
            <a:ext cx="8633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Коливання LCC реального та синтетичного відео. </a:t>
            </a:r>
            <a:endParaRPr lang="uk-UA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uk-UA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Плавні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міжкадрові переходи, відсутність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міжкадрового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«зависання» сцени, відсутність дзеркальних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міжкадрових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переходів для реального відео. </a:t>
            </a:r>
            <a:endParaRPr lang="uk-UA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uk-UA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Різкі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міжкадрові переходи від 0 до 1, що вказують на піки, плато - «завмирання» сцени, та симетрія в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міжкадрових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переходах для синтетичного відео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5718" y="3429000"/>
            <a:ext cx="4356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Теплова карта покрокового розрахунку LCC</a:t>
            </a:r>
          </a:p>
        </p:txBody>
      </p:sp>
    </p:spTree>
    <p:extLst>
      <p:ext uri="{BB962C8B-B14F-4D97-AF65-F5344CB8AC3E}">
        <p14:creationId xmlns:p14="http://schemas.microsoft.com/office/powerpoint/2010/main" val="10154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Статистичні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 при </a:t>
            </a:r>
            <a:r>
              <a:rPr lang="ru-RU" dirty="0" err="1"/>
              <a:t>прийнятті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аналізу було обрано такі дескриптори: </a:t>
            </a:r>
            <a:endParaRPr lang="uk-UA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uk-UA" dirty="0"/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Екстремальні низько-високі стрибки,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Покриття та довжина плато,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Маса квантування поблизу раціональних рівнів,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Автокореляція з затримкою 1 та нахил спектральної щільності потужності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PSD), 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 також частки перевищень, які фіксують додаткові сигнатури часової регулярності та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поблокової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когерентності, типових для генеративних конвеєрів, що дозволяє розрізняти їх на реальних відеоматеріалах</a:t>
            </a:r>
            <a:r>
              <a:rPr lang="uk-UA" dirty="0"/>
              <a:t>.</a:t>
            </a:r>
          </a:p>
          <a:p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6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1933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Критерії оцінки</a:t>
            </a:r>
            <a:endParaRPr lang="uk-UA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24744"/>
                <a:ext cx="8712968" cy="5352256"/>
              </a:xfrm>
            </p:spPr>
            <p:txBody>
              <a:bodyPr>
                <a:normAutofit fontScale="47500" lnSpcReduction="20000"/>
              </a:bodyPr>
              <a:lstStyle/>
              <a:p>
                <a:pPr marL="0" indent="0">
                  <a:buNone/>
                </a:pPr>
                <a:r>
                  <a:rPr lang="uk-UA" sz="2900" dirty="0"/>
                  <a:t>Точність - це частка правильно класифікованих випадків: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k-UA" sz="2900">
                          <a:latin typeface="Cambria Math"/>
                        </a:rPr>
                        <m:t>Accuracy</m:t>
                      </m:r>
                      <m:r>
                        <a:rPr lang="uk-UA" sz="290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uk-UA" sz="29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TP</m:t>
                          </m:r>
                          <m:r>
                            <a:rPr lang="uk-UA" sz="29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N</m:t>
                          </m:r>
                        </m:den>
                      </m:f>
                    </m:oMath>
                  </m:oMathPara>
                </a14:m>
                <a:endParaRPr lang="uk-UA" sz="2900" dirty="0"/>
              </a:p>
              <a:p>
                <a:pPr marL="0" indent="0">
                  <a:buNone/>
                </a:pPr>
                <a:r>
                  <a:rPr lang="uk-UA" sz="2900" dirty="0"/>
                  <a:t>Точність (PPV) - це позитивна прогностична цінність серед передбачуваних позитивних результатів: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k-UA" sz="2900">
                          <a:latin typeface="Cambria Math"/>
                        </a:rPr>
                        <m:t>Presision</m:t>
                      </m:r>
                      <m:r>
                        <a:rPr lang="uk-UA" sz="290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uk-UA" sz="29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TP</m:t>
                          </m:r>
                          <m:r>
                            <a:rPr lang="uk-UA" sz="29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FP</m:t>
                          </m:r>
                        </m:den>
                      </m:f>
                    </m:oMath>
                  </m:oMathPara>
                </a14:m>
                <a:endParaRPr lang="uk-UA" sz="2900" dirty="0"/>
              </a:p>
              <a:p>
                <a:pPr marL="0" indent="0">
                  <a:buNone/>
                </a:pPr>
                <a:r>
                  <a:rPr lang="uk-UA" sz="2900" dirty="0"/>
                  <a:t>Відгук (TPR, чутливість) - це коефіцієнт істинно позитивних результатів серед фактично позитивних результатів: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900" b="1">
                          <a:latin typeface="Cambria Math"/>
                        </a:rPr>
                        <m:t>𝐑𝐞𝐜𝐚𝐥𝐥</m:t>
                      </m:r>
                      <m:r>
                        <a:rPr lang="uk-UA" sz="2900" b="1">
                          <a:latin typeface="Cambria Math"/>
                        </a:rPr>
                        <m:t> (</m:t>
                      </m:r>
                      <m:r>
                        <a:rPr lang="uk-UA" sz="2900" b="1">
                          <a:latin typeface="Cambria Math"/>
                        </a:rPr>
                        <m:t>𝐓𝐏𝐑</m:t>
                      </m:r>
                      <m:r>
                        <a:rPr lang="uk-UA" sz="2900" b="1">
                          <a:latin typeface="Cambria Math"/>
                        </a:rPr>
                        <m:t>)</m:t>
                      </m:r>
                      <m:r>
                        <a:rPr lang="uk-UA" sz="290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uk-UA" sz="29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TP</m:t>
                          </m:r>
                          <m:r>
                            <a:rPr lang="uk-UA" sz="29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FN</m:t>
                          </m:r>
                        </m:den>
                      </m:f>
                    </m:oMath>
                  </m:oMathPara>
                </a14:m>
                <a:endParaRPr lang="uk-UA" sz="2900" dirty="0"/>
              </a:p>
              <a:p>
                <a:pPr marL="0" indent="0">
                  <a:buNone/>
                </a:pPr>
                <a:r>
                  <a:rPr lang="uk-UA" sz="2900" dirty="0"/>
                  <a:t>Специфічність (TNR) - це коефіцієнт істинно негативних результатів серед фактично негативних: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900" b="1">
                          <a:latin typeface="Cambria Math"/>
                        </a:rPr>
                        <m:t>𝐒𝐩𝐞𝐜𝐢𝐟𝐢𝐜𝐢𝐭𝐲</m:t>
                      </m:r>
                      <m:r>
                        <a:rPr lang="uk-UA" sz="2900" b="1">
                          <a:latin typeface="Cambria Math"/>
                        </a:rPr>
                        <m:t> (</m:t>
                      </m:r>
                      <m:r>
                        <a:rPr lang="uk-UA" sz="2900" b="1">
                          <a:latin typeface="Cambria Math"/>
                        </a:rPr>
                        <m:t>𝐓𝐍𝐑</m:t>
                      </m:r>
                      <m:r>
                        <a:rPr lang="uk-UA" sz="2900" b="1">
                          <a:latin typeface="Cambria Math"/>
                        </a:rPr>
                        <m:t>)</m:t>
                      </m:r>
                      <m:r>
                        <a:rPr lang="uk-UA" sz="290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uk-UA" sz="2900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TN</m:t>
                          </m:r>
                          <m:r>
                            <a:rPr lang="uk-UA" sz="29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FP</m:t>
                          </m:r>
                        </m:den>
                      </m:f>
                    </m:oMath>
                  </m:oMathPara>
                </a14:m>
                <a:endParaRPr lang="uk-UA" sz="2900" dirty="0"/>
              </a:p>
              <a:p>
                <a:pPr marL="0" indent="0">
                  <a:buNone/>
                </a:pPr>
                <a:r>
                  <a:rPr lang="uk-UA" sz="2900" dirty="0"/>
                  <a:t>F1-оцінка - це гармонійне середнє точності та повноти: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900" b="1">
                          <a:latin typeface="Cambria Math"/>
                        </a:rPr>
                        <m:t>𝐅𝟏</m:t>
                      </m:r>
                      <m:r>
                        <a:rPr lang="uk-UA" sz="290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uk-UA" sz="29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uk-UA" sz="290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Precision</m:t>
                          </m:r>
                          <m:r>
                            <a:rPr lang="uk-UA" sz="2900">
                              <a:latin typeface="Cambria Math"/>
                            </a:rPr>
                            <m:t>⋅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Recall</m:t>
                          </m:r>
                        </m:num>
                        <m:den>
                          <m:r>
                            <a:rPr lang="uk-UA" sz="290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Precision</m:t>
                          </m:r>
                          <m:r>
                            <a:rPr lang="uk-UA" sz="290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Recall</m:t>
                          </m:r>
                        </m:den>
                      </m:f>
                    </m:oMath>
                  </m:oMathPara>
                </a14:m>
                <a:endParaRPr lang="uk-UA" sz="2900" dirty="0"/>
              </a:p>
              <a:p>
                <a:pPr marL="0" indent="0">
                  <a:buNone/>
                </a:pPr>
                <a:r>
                  <a:rPr lang="uk-UA" sz="2900" dirty="0"/>
                  <a:t>ROC-AUC - це площа під кривою ROC, отримана шляхом варіації порогу прийняття рішення залежно від оцінки p(</a:t>
                </a:r>
                <a:r>
                  <a:rPr lang="uk-UA" sz="2900" dirty="0" err="1"/>
                  <a:t>Real</a:t>
                </a:r>
                <a:r>
                  <a:rPr lang="uk-UA" sz="2900" dirty="0"/>
                  <a:t>). Еквівалентно ймовірності того, що випадково вибраний позитивний результат отримає вищий бал, ніж випадково вибраний негативний: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k-UA" sz="2900">
                          <a:latin typeface="Cambria Math"/>
                        </a:rPr>
                        <m:t>AUC</m:t>
                      </m:r>
                      <m:r>
                        <a:rPr lang="uk-UA" sz="2900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uk-UA" sz="29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uk-UA" sz="290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uk-UA" sz="290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TPR</m:t>
                          </m:r>
                          <m:r>
                            <a:rPr lang="uk-UA" sz="290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FPR</m:t>
                          </m:r>
                          <m:r>
                            <a:rPr lang="uk-UA" sz="2900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d</m:t>
                          </m:r>
                          <m:r>
                            <a:rPr lang="uk-UA" sz="2900">
                              <a:latin typeface="Cambria Math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FPR</m:t>
                          </m:r>
                          <m:r>
                            <a:rPr lang="uk-UA" sz="2900">
                              <a:latin typeface="Cambria Math"/>
                            </a:rPr>
                            <m:t>)</m:t>
                          </m:r>
                        </m:e>
                      </m:nary>
                      <m:r>
                        <a:rPr lang="uk-UA" sz="290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uk-UA" sz="2900">
                          <a:latin typeface="Cambria Math"/>
                        </a:rPr>
                        <m:t>Pr</m:t>
                      </m:r>
                      <m:r>
                        <a:rPr lang="uk-UA" sz="2900">
                          <a:latin typeface="Cambria Math"/>
                        </a:rPr>
                        <m:t>⁡(</m:t>
                      </m:r>
                      <m:sSup>
                        <m:sSupPr>
                          <m:ctrlPr>
                            <a:rPr lang="uk-UA" sz="29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uk-UA" sz="2900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uk-UA" sz="2900">
                          <a:latin typeface="Cambria Math"/>
                        </a:rPr>
                        <m:t>&gt;</m:t>
                      </m:r>
                      <m:sSup>
                        <m:sSupPr>
                          <m:ctrlPr>
                            <a:rPr lang="uk-UA" sz="29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uk-UA" sz="2900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uk-UA" sz="290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uk-UA" sz="290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uk-UA" sz="2900" dirty="0"/>
              </a:p>
              <a:p>
                <a:pPr marL="0" indent="0">
                  <a:buNone/>
                </a:pPr>
                <a:r>
                  <a:rPr lang="uk-UA" sz="2900" dirty="0"/>
                  <a:t>Де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900" i="1">
                            <a:latin typeface="Cambria Math"/>
                          </a:rPr>
                        </m:ctrlPr>
                      </m:sSupPr>
                      <m:e>
                        <m:r>
                          <a:rPr lang="uk-UA" sz="2900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uk-UA" sz="2900" i="1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uk-UA" sz="2900" dirty="0"/>
                  <a:t> та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2900" i="1">
                            <a:latin typeface="Cambria Math"/>
                          </a:rPr>
                        </m:ctrlPr>
                      </m:sSupPr>
                      <m:e>
                        <m:r>
                          <a:rPr lang="uk-UA" sz="2900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uk-UA" sz="2900" i="1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uk-UA" sz="2900" dirty="0"/>
                  <a:t> - це бали для позитивних та негативних випадків відповідно. У нашій оцінці бали були ймовірностями поза кратністю p(</a:t>
                </a:r>
                <a:r>
                  <a:rPr lang="uk-UA" sz="2900" dirty="0" err="1"/>
                  <a:t>Real</a:t>
                </a:r>
                <a:r>
                  <a:rPr lang="uk-UA" sz="2900" dirty="0"/>
                  <a:t>) зі стратифікованої 5-кратної логістичної регресії; метрики обчислювалися або за глобальним порогом 0,5, або за специфічними для групи порогами на «кількість фрагментів», вибраними на навчальному розбитті.</a:t>
                </a:r>
              </a:p>
              <a:p>
                <a:pPr marL="0" indent="0">
                  <a:buNone/>
                </a:pPr>
                <a:endParaRPr lang="uk-UA" dirty="0"/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24744"/>
                <a:ext cx="8712968" cy="5352256"/>
              </a:xfrm>
              <a:blipFill rotWithShape="1">
                <a:blip r:embed="rId2"/>
                <a:stretch>
                  <a:fillRect l="-140" t="-911" r="-62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Значення</a:t>
            </a:r>
            <a:r>
              <a:rPr lang="ru-RU" sz="2800" dirty="0"/>
              <a:t> глобального набору </a:t>
            </a:r>
            <a:r>
              <a:rPr lang="ru-RU" sz="2800" dirty="0" err="1"/>
              <a:t>даних</a:t>
            </a:r>
            <a:r>
              <a:rPr lang="ru-RU" sz="2800" dirty="0"/>
              <a:t> TP, TN, FP, FN</a:t>
            </a:r>
            <a:endParaRPr lang="uk-UA" sz="280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5" y="1764725"/>
            <a:ext cx="7013153" cy="95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02" y="3150260"/>
            <a:ext cx="7627888" cy="349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41168" y="2780928"/>
            <a:ext cx="706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 TP, TN, FP, FN, згруповані за кількістю фрагментів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8629" y="1395393"/>
            <a:ext cx="600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 глобального набору даних TP, TN, FP, FN</a:t>
            </a:r>
          </a:p>
        </p:txBody>
      </p:sp>
    </p:spTree>
    <p:extLst>
      <p:ext uri="{BB962C8B-B14F-4D97-AF65-F5344CB8AC3E}">
        <p14:creationId xmlns:p14="http://schemas.microsoft.com/office/powerpoint/2010/main" val="15608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Детекція руху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parking_or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248559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Етапи обробки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00808"/>
            <a:ext cx="8064896" cy="2664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270" y="4509120"/>
            <a:ext cx="8064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Кожен кадр перетворюється у градації сірого з поділом на геометричні </a:t>
            </a:r>
            <a:r>
              <a:rPr lang="uk-UA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фрагменти</a:t>
            </a:r>
          </a:p>
          <a:p>
            <a:pPr algn="ctr"/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Отриманий кадр у градаціях сірого розглядається як прямокутна матриця </a:t>
            </a:r>
            <a:r>
              <a:rPr lang="uk-U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інтенсивностей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яка розбивається на геометрично впорядковані фрагменти. Фрагменти визначаються як </a:t>
            </a:r>
            <a:r>
              <a:rPr lang="uk-U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неперекривні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(або, за потреби, слабо </a:t>
            </a:r>
            <a:r>
              <a:rPr lang="uk-U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перекривні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uk-U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підматриці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фіксованого чи адаптивного розміру, що утворюють регулярну сітку. Таким чином, кадр подається як матриця блоків, кожен з яких містить локальну інформацію про структуру зображення. Подальший аналіз здійснюється не на рівні окремих пікселів, а на рівні цих локальних матриць, що узгоджується з </a:t>
            </a:r>
            <a:r>
              <a:rPr lang="uk-UA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фрагментно</a:t>
            </a: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-матричною концепцією, сформульованою в другому розділі.</a:t>
            </a:r>
          </a:p>
        </p:txBody>
      </p:sp>
    </p:spTree>
    <p:extLst>
      <p:ext uri="{BB962C8B-B14F-4D97-AF65-F5344CB8AC3E}">
        <p14:creationId xmlns:p14="http://schemas.microsoft.com/office/powerpoint/2010/main" val="88553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Виявлення руху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Місце для вмісту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80" y="2935171"/>
            <a:ext cx="4172272" cy="2409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224" y="2835428"/>
            <a:ext cx="4032448" cy="2687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7920" y="552274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Флуктуація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норми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фрагмента 83.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Вісь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-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норми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вісь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X -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номери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кадрів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800" y="552274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 виявлення руху для фрагмента 83. Фрагмент позначено жовтою рамкою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763" y="1636265"/>
            <a:ext cx="8409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фрагментів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розташованих в областях появи рухомого об’єкта, часові профілі норми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мають чітко виражені відхилення від базового рівня, тоді як для стаціонарних ділянок сцени профілі залишаються відносно стабільними. </a:t>
            </a:r>
          </a:p>
        </p:txBody>
      </p:sp>
    </p:spTree>
    <p:extLst>
      <p:ext uri="{BB962C8B-B14F-4D97-AF65-F5344CB8AC3E}">
        <p14:creationId xmlns:p14="http://schemas.microsoft.com/office/powerpoint/2010/main" val="15639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Актуальне наукове завдання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Актуальним науковим завданням є розробка моделей, методів </a:t>
                </a:r>
                <a:r>
                  <a:rPr lang="uk-UA" sz="1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фрагментно</a:t>
                </a: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-матричного аналізу відеопослідовностей, що забезпечує</a:t>
                </a:r>
                <a:r>
                  <a:rPr lang="uk-UA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</a:p>
              <a:p>
                <a:pPr marL="0" indent="0">
                  <a:buNone/>
                </a:pPr>
                <a:endParaRPr lang="uk-UA" sz="1800" dirty="0"/>
              </a:p>
              <a:p>
                <a:pPr>
                  <a:buClr>
                    <a:srgbClr val="002060"/>
                  </a:buClr>
                </a:pPr>
                <a:r>
                  <a:rPr lang="uk-UA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Перехід від великої матриці пікселів до меншої за розміром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 sz="18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σ</m:t>
                    </m:r>
                  </m:oMath>
                </a14:m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-карти</a:t>
                </a:r>
                <a:r>
                  <a:rPr lang="uk-UA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0" indent="0">
                  <a:buClr>
                    <a:srgbClr val="002060"/>
                  </a:buClr>
                  <a:buNone/>
                </a:pPr>
                <a:endParaRPr lang="uk-UA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Clr>
                    <a:srgbClr val="002060"/>
                  </a:buClr>
                </a:pP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Створення компактних дескрипторів локальної сцени на основі сингулярних мір (норми </a:t>
                </a:r>
                <a:r>
                  <a:rPr lang="uk-UA" sz="18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Кі</a:t>
                </a: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Фана</a:t>
                </a:r>
                <a:r>
                  <a:rPr lang="uk-UA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).</a:t>
                </a:r>
              </a:p>
              <a:p>
                <a:pPr marL="0" indent="0">
                  <a:buClr>
                    <a:srgbClr val="002060"/>
                  </a:buClr>
                  <a:buNone/>
                </a:pPr>
                <a:endParaRPr lang="uk-UA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Clr>
                    <a:srgbClr val="002060"/>
                  </a:buClr>
                </a:pP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Ефективне розв'язання прикладних задач комп'ютерного зору (детекція руху, виділення контурів, аналіз відео з рухомих платформ) у єдиному методологічному каркасі</a:t>
                </a:r>
                <a:r>
                  <a:rPr lang="uk-UA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0" indent="0">
                  <a:buClr>
                    <a:srgbClr val="002060"/>
                  </a:buClr>
                  <a:buNone/>
                </a:pPr>
                <a:endParaRPr lang="uk-UA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Clr>
                    <a:srgbClr val="002060"/>
                  </a:buClr>
                </a:pP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Оцінювання синтетичного відео на основі σ-карти з використанням еволюції найбільшої зв’язної компоненти (LCC) та характерних часових «ритмів» локальної активності</a:t>
                </a:r>
                <a:r>
                  <a:rPr lang="uk-UA" sz="1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0" indent="0">
                  <a:buClr>
                    <a:srgbClr val="002060"/>
                  </a:buClr>
                  <a:buNone/>
                </a:pPr>
                <a:endParaRPr lang="uk-UA" sz="1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>
                  <a:buClr>
                    <a:srgbClr val="002060"/>
                  </a:buClr>
                </a:pPr>
                <a:r>
                  <a:rPr lang="uk-UA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Високу обчислювальну ефективність для роботи в режимі онлайн шляхом оптимізації розрахунку SVD на рівні фрагментів.</a:t>
                </a:r>
              </a:p>
              <a:p>
                <a:endParaRPr lang="uk-UA" dirty="0"/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875" b="-12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Траєкторія руху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960000" cy="2227499"/>
          </a:xfrm>
          <a:prstGeom prst="rect">
            <a:avLst/>
          </a:prstGeom>
        </p:spPr>
      </p:pic>
      <p:pic>
        <p:nvPicPr>
          <p:cNvPr id="6" name="Місце для вмісту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964"/>
            <a:ext cx="3960000" cy="2227500"/>
          </a:xfrm>
        </p:spPr>
      </p:pic>
      <p:sp>
        <p:nvSpPr>
          <p:cNvPr id="7" name="TextBox 6"/>
          <p:cNvSpPr txBox="1"/>
          <p:nvPr/>
        </p:nvSpPr>
        <p:spPr>
          <a:xfrm>
            <a:off x="467544" y="1609775"/>
            <a:ext cx="8136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Траєкторія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рухомого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об’єкта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реконструюється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основі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послідовних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σ-карт: для кожного кадру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виділяється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множина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активних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фрагментів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після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чого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здійснюється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просторово-часова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агрегація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У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результаті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експерименту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було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відстежено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шлях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людини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паркувальному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майданчику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Реконструкція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mo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14802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Контур рухомого об’єкту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2" y="4005064"/>
            <a:ext cx="6640502" cy="2347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2" y="1484784"/>
            <a:ext cx="8280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Вибір густини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фрагментного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розбиття визначається очікуваними розмірами об’єктів відносно кадру. Фрагмент має бути істотно меншим за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проєкцію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об’єкта, щоб контур відтворювався не поодинокими точками, а суцільною групою активних блоків. В проведених експериментах це забезпечувалося такою кількістю фрагментів, за якої рухомий об’єкт займав декілька сусідніх блоків на </a:t>
            </a:r>
            <a:r>
              <a:rPr lang="el-G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σ-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карті. </a:t>
            </a:r>
            <a:endParaRPr lang="uk-UA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візуалізації перетворення використовується «теплова карта» </a:t>
            </a:r>
            <a:r>
              <a:rPr lang="uk-UA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норми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відображаються у вигляді кольорів, що наочно демонструє перетворення прямокутного кадру в квадратну (або майже квадратну) матрицю локальних мір і дозволяє візуально перевірити відповідність виявленої області реальному контуру.</a:t>
            </a:r>
          </a:p>
        </p:txBody>
      </p:sp>
    </p:spTree>
    <p:extLst>
      <p:ext uri="{BB962C8B-B14F-4D97-AF65-F5344CB8AC3E}">
        <p14:creationId xmlns:p14="http://schemas.microsoft.com/office/powerpoint/2010/main" val="211889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Контур рухомого об’єкту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248472" cy="215963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98929"/>
            <a:ext cx="3456384" cy="21596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32040" y="4293096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Флуктуація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норми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набору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фрагментів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Екстремальні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кадрі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номер 144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14908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а) кадри,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перетворені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на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матрицю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A; б)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теплокарта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матриці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B(t) для кадру №144 з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підсвіченими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фрагментами,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перевищили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поріг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Проекція контуру рухомого об’єкта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55" y="1844824"/>
            <a:ext cx="7118290" cy="458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Реконструкція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Відео без назви — зроблено у Clipchamp (3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78139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err="1" smtClean="0"/>
              <a:t>Аналіз</a:t>
            </a:r>
            <a:r>
              <a:rPr lang="ru-RU" sz="3200" dirty="0" smtClean="0"/>
              <a:t> </a:t>
            </a:r>
            <a:r>
              <a:rPr lang="ru-RU" sz="3200" dirty="0" err="1"/>
              <a:t>відео</a:t>
            </a:r>
            <a:r>
              <a:rPr lang="ru-RU" sz="3200" dirty="0"/>
              <a:t> з </a:t>
            </a:r>
            <a:r>
              <a:rPr lang="ru-RU" sz="3200" dirty="0" err="1"/>
              <a:t>рухомої</a:t>
            </a:r>
            <a:r>
              <a:rPr lang="ru-RU" sz="3200" dirty="0"/>
              <a:t> </a:t>
            </a:r>
            <a:r>
              <a:rPr lang="ru-RU" sz="3200" dirty="0" err="1"/>
              <a:t>камери</a:t>
            </a:r>
            <a:r>
              <a:rPr lang="ru-RU" sz="3200" dirty="0"/>
              <a:t> на </a:t>
            </a:r>
            <a:r>
              <a:rPr lang="ru-RU" sz="3200" dirty="0" err="1"/>
              <a:t>прикладі</a:t>
            </a:r>
            <a:r>
              <a:rPr lang="ru-RU" sz="3200" dirty="0"/>
              <a:t> </a:t>
            </a:r>
            <a:r>
              <a:rPr lang="ru-RU" sz="3200" dirty="0" err="1"/>
              <a:t>відео</a:t>
            </a:r>
            <a:r>
              <a:rPr lang="ru-RU" sz="3200" dirty="0"/>
              <a:t> з </a:t>
            </a:r>
            <a:r>
              <a:rPr lang="ru-RU" sz="3200" dirty="0" err="1"/>
              <a:t>дрону</a:t>
            </a:r>
            <a:endParaRPr lang="uk-UA" sz="3200" dirty="0"/>
          </a:p>
        </p:txBody>
      </p:sp>
      <p:pic>
        <p:nvPicPr>
          <p:cNvPr id="6" name="Dron_02 (video-converter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9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Як і в попередніх експериментах, кожен кадр поділяється на G = (n × m) прямокутних фрагментів. До кожного фрагмента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𝑔</m:t>
                        </m:r>
                      </m:e>
                      <m:sub>
                        <m:r>
                          <a:rPr lang="uk-UA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застосовується матрична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факторизація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і обчислюються сингулярні значення. В результаті для кожного блоку знаходиться норма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Кі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Фана. Різниця норм між двома кадрами обчислюється як: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∆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𝑖𝑗</m:t>
                          </m:r>
                        </m:sub>
                      </m:sSub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sSubSupPr>
                            <m:e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𝑡</m:t>
                              </m:r>
                              <m:r>
                                <a:rPr lang="uk-UA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+1</m:t>
                              </m:r>
                            </m:sup>
                          </m:sSubSup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sSubSupPr>
                            <m:e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𝑖𝑗</m:t>
                              </m:r>
                            </m:sub>
                            <m:sup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𝑡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Фрагмент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</m:ctrlPr>
                      </m:sSubPr>
                      <m:e>
                        <m:r>
                          <a:rPr lang="uk-UA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𝑔</m:t>
                        </m:r>
                      </m:e>
                      <m:sub>
                        <m:r>
                          <a:rPr lang="uk-UA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позначається як динамічний, якщо: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∆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𝑖𝑗</m:t>
                          </m:r>
                        </m:sub>
                      </m:sSub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&gt;</m:t>
                      </m:r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𝑇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𝑚𝑜𝑡𝑖𝑜𝑛</m:t>
                          </m:r>
                        </m:sub>
                      </m:sSub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Глобальна середня зміна для всіх фрагментів розраховується як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∆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𝑔𝑙𝑜𝑏𝑎𝑙</m:t>
                          </m:r>
                        </m:sub>
                      </m:sSub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=</m:t>
                      </m:r>
                      <m:d>
                        <m:d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fPr>
                            <m:num>
                              <m:r>
                                <a:rPr lang="uk-UA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1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</m:ctrlPr>
                                </m:dPr>
                                <m:e>
                                  <m: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𝐺</m:t>
                                  </m:r>
                                </m:e>
                              </m:d>
                            </m:den>
                          </m:f>
                        </m:e>
                      </m:d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uk-UA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∆</m:t>
                              </m:r>
                            </m:e>
                            <m:sub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Якщо більше 80% фрагментів мають: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∆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𝑖𝑗</m:t>
                          </m:r>
                        </m:sub>
                      </m:sSub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&lt;</m:t>
                      </m:r>
                      <m:f>
                        <m:f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sSubPr>
                            <m:e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𝑚𝑜𝑡𝑖𝑜𝑛</m:t>
                              </m:r>
                            </m:sub>
                          </m:sSub>
                        </m:num>
                        <m:den>
                          <m:r>
                            <a:rPr lang="uk-UA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камера вважається стабільною якщо: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uk-UA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: ∆</m:t>
                                  </m:r>
                                </m:e>
                                <m:sub>
                                  <m: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uk-UA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&lt;</m:t>
                              </m:r>
                              <m:f>
                                <m:fPr>
                                  <m:ctrlP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  <m:t>𝑚𝑜𝑡𝑖𝑜𝑛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uk-UA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𝐺</m:t>
                              </m:r>
                            </m:e>
                          </m:d>
                        </m:den>
                      </m:f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&gt;0.8</m:t>
                      </m:r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Локальний рух виявляється, якщо для більше 20% фрагментів: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∆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𝑖𝑗</m:t>
                          </m:r>
                        </m:sub>
                      </m:sSub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&gt;</m:t>
                      </m:r>
                      <m:sSub>
                        <m:sSub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bPr>
                        <m:e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𝑇</m:t>
                          </m:r>
                        </m:e>
                        <m:sub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𝑚𝑜𝑡𝑖𝑜𝑛</m:t>
                          </m:r>
                        </m:sub>
                      </m:sSub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uk-UA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uk-UA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: ∆</m:t>
                                  </m:r>
                                </m:e>
                                <m:sub>
                                  <m: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uk-UA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</m:ctrlPr>
                                </m:sSubPr>
                                <m:e>
                                  <m: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uk-UA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</a:rPr>
                                    <m:t>𝑚𝑜𝑡𝑖𝑜𝑛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</m:ctrlPr>
                            </m:dPr>
                            <m:e>
                              <m:r>
                                <a:rPr lang="uk-UA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</a:rPr>
                                <m:t>𝐺</m:t>
                              </m:r>
                            </m:e>
                          </m:d>
                        </m:den>
                      </m:f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&gt;0.2</m:t>
                      </m:r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uk-UA" dirty="0"/>
              </a:p>
            </p:txBody>
          </p:sp>
        </mc:Choice>
        <mc:Fallback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" t="-87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2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/>
              <a:t>Розмежування</a:t>
            </a:r>
            <a:r>
              <a:rPr lang="ru-RU" sz="2800" dirty="0" smtClean="0"/>
              <a:t> </a:t>
            </a:r>
            <a:r>
              <a:rPr lang="ru-RU" sz="2800" dirty="0"/>
              <a:t>глобального </a:t>
            </a:r>
            <a:r>
              <a:rPr lang="ru-RU" sz="2800" dirty="0" err="1"/>
              <a:t>руху</a:t>
            </a:r>
            <a:r>
              <a:rPr lang="ru-RU" sz="2800" dirty="0"/>
              <a:t> </a:t>
            </a:r>
            <a:r>
              <a:rPr lang="ru-RU" sz="2800" dirty="0" err="1"/>
              <a:t>камери</a:t>
            </a:r>
            <a:r>
              <a:rPr lang="ru-RU" sz="2800" dirty="0"/>
              <a:t> та </a:t>
            </a:r>
            <a:r>
              <a:rPr lang="ru-RU" sz="2800" dirty="0" err="1"/>
              <a:t>локальної</a:t>
            </a:r>
            <a:r>
              <a:rPr lang="ru-RU" sz="2800" dirty="0"/>
              <a:t> </a:t>
            </a:r>
            <a:r>
              <a:rPr lang="ru-RU" sz="2800" dirty="0" err="1"/>
              <a:t>динаміки</a:t>
            </a:r>
            <a:r>
              <a:rPr lang="ru-RU" sz="2800" dirty="0"/>
              <a:t> </a:t>
            </a:r>
            <a:endParaRPr lang="uk-UA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uk-UA" dirty="0"/>
                  <a:t>Для розмежування глобального руху камери та локальної динаміки використовуємо два індекси, обчислені з маски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uk-UA"/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uk-UA"/>
                          <m:t>i</m:t>
                        </m:r>
                      </m:sub>
                    </m:sSub>
                    <m:r>
                      <a:rPr lang="uk-UA"/>
                      <m:t>(</m:t>
                    </m:r>
                    <m:r>
                      <m:rPr>
                        <m:sty m:val="p"/>
                      </m:rPr>
                      <a:rPr lang="uk-UA"/>
                      <m:t>t</m:t>
                    </m:r>
                    <m:r>
                      <a:rPr lang="uk-UA"/>
                      <m:t>)</m:t>
                    </m:r>
                  </m:oMath>
                </a14:m>
                <a:r>
                  <a:rPr lang="uk-UA" dirty="0"/>
                  <a:t>:</a:t>
                </a:r>
              </a:p>
              <a:p>
                <a:pPr marL="0" indent="0">
                  <a:buNone/>
                </a:pPr>
                <a:r>
                  <a:rPr lang="ru-RU" dirty="0" err="1"/>
                  <a:t>глобальний</a:t>
                </a:r>
                <a:r>
                  <a:rPr lang="ru-RU" dirty="0"/>
                  <a:t> </a:t>
                </a:r>
                <a:r>
                  <a:rPr lang="ru-RU" dirty="0" err="1"/>
                  <a:t>індекс</a:t>
                </a:r>
                <a:r>
                  <a:rPr lang="ru-RU" dirty="0"/>
                  <a:t> </a:t>
                </a:r>
                <a:r>
                  <a:rPr lang="ru-RU" dirty="0" err="1"/>
                  <a:t>активності</a:t>
                </a:r>
                <a:r>
                  <a:rPr lang="ru-RU" dirty="0"/>
                  <a:t> (</a:t>
                </a:r>
                <a:r>
                  <a:rPr lang="ru-RU" dirty="0" err="1"/>
                  <a:t>частка</a:t>
                </a:r>
                <a:r>
                  <a:rPr lang="ru-RU" dirty="0"/>
                  <a:t> </a:t>
                </a:r>
                <a:r>
                  <a:rPr lang="ru-RU" dirty="0" err="1"/>
                  <a:t>активних</a:t>
                </a:r>
                <a:r>
                  <a:rPr lang="ru-RU" dirty="0"/>
                  <a:t> </a:t>
                </a:r>
                <a:r>
                  <a:rPr lang="ru-RU" dirty="0" err="1"/>
                  <a:t>фрагментів</a:t>
                </a:r>
                <a:r>
                  <a:rPr lang="ru-RU" dirty="0"/>
                  <a:t>):</a:t>
                </a:r>
                <a:endParaRPr lang="uk-UA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uk-UA"/>
                        <m:t>G</m:t>
                      </m:r>
                      <m:d>
                        <m:dPr>
                          <m:ctrlPr>
                            <a:rPr lang="ru-RU" i="1"/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uk-UA"/>
                            <m:t>t</m:t>
                          </m:r>
                        </m:e>
                      </m:d>
                      <m:r>
                        <a:rPr lang="uk-UA"/>
                        <m:t>=</m:t>
                      </m:r>
                      <m:f>
                        <m:fPr>
                          <m:ctrlPr>
                            <a:rPr lang="ru-RU" i="1"/>
                          </m:ctrlPr>
                        </m:fPr>
                        <m:num>
                          <m:r>
                            <a:rPr lang="ru-RU"/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ru-RU"/>
                            <m:t>N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i="1"/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ru-RU"/>
                            <m:t>i</m:t>
                          </m:r>
                          <m:r>
                            <a:rPr lang="ru-RU"/>
                            <m:t>=1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ru-RU"/>
                            <m:t>N</m:t>
                          </m:r>
                        </m:sup>
                        <m:e>
                          <m:sSub>
                            <m:sSubPr>
                              <m:ctrlPr>
                                <a:rPr lang="ru-RU" i="1"/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/>
                                <m:t>M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ru-RU"/>
                                <m:t>i</m:t>
                              </m:r>
                            </m:sub>
                          </m:sSub>
                          <m:r>
                            <a:rPr lang="ru-RU"/>
                            <m:t>(</m:t>
                          </m:r>
                          <m:r>
                            <m:rPr>
                              <m:sty m:val="p"/>
                            </m:rPr>
                            <a:rPr lang="ru-RU"/>
                            <m:t>t</m:t>
                          </m:r>
                          <m:r>
                            <a:rPr lang="ru-RU"/>
                            <m:t>)</m:t>
                          </m:r>
                        </m:e>
                      </m:nary>
                    </m:oMath>
                  </m:oMathPara>
                </a14:m>
                <a:endParaRPr lang="uk-UA" dirty="0"/>
              </a:p>
              <a:p>
                <a:pPr marL="0" indent="0">
                  <a:buNone/>
                </a:pPr>
                <a:r>
                  <a:rPr lang="ru-RU" dirty="0"/>
                  <a:t>локальна </a:t>
                </a:r>
                <a:r>
                  <a:rPr lang="ru-RU" dirty="0" err="1"/>
                  <a:t>кластерація</a:t>
                </a:r>
                <a:r>
                  <a:rPr lang="ru-RU" dirty="0"/>
                  <a:t> - </a:t>
                </a:r>
                <a:r>
                  <a:rPr lang="ru-RU" dirty="0" err="1"/>
                  <a:t>площа</a:t>
                </a:r>
                <a:r>
                  <a:rPr lang="ru-RU" dirty="0"/>
                  <a:t> </a:t>
                </a:r>
                <a:r>
                  <a:rPr lang="ru-RU" dirty="0" err="1"/>
                  <a:t>найбільшої</a:t>
                </a:r>
                <a:r>
                  <a:rPr lang="ru-RU" dirty="0"/>
                  <a:t> </a:t>
                </a:r>
                <a:r>
                  <a:rPr lang="ru-RU" dirty="0" err="1"/>
                  <a:t>зв’язної</a:t>
                </a:r>
                <a:r>
                  <a:rPr lang="ru-RU" dirty="0"/>
                  <a:t> </a:t>
                </a:r>
                <a:r>
                  <a:rPr lang="ru-RU" dirty="0" err="1"/>
                  <a:t>компоненти</a:t>
                </a:r>
                <a:r>
                  <a:rPr lang="ru-RU" dirty="0"/>
                  <a:t> </a:t>
                </a:r>
                <a:r>
                  <a:rPr lang="ru-RU" dirty="0" err="1"/>
                  <a:t>активних</a:t>
                </a:r>
                <a:r>
                  <a:rPr lang="ru-RU" dirty="0"/>
                  <a:t> </a:t>
                </a:r>
                <a:r>
                  <a:rPr lang="ru-RU" dirty="0" err="1"/>
                  <a:t>фрагментів</a:t>
                </a:r>
                <a:r>
                  <a:rPr lang="ru-RU" dirty="0"/>
                  <a:t> (у % </a:t>
                </a:r>
                <a:r>
                  <a:rPr lang="ru-RU" dirty="0" err="1"/>
                  <a:t>від</a:t>
                </a:r>
                <a:r>
                  <a:rPr lang="ru-RU" dirty="0"/>
                  <a:t> </a:t>
                </a:r>
                <a:r>
                  <a:rPr lang="ru-RU" dirty="0" err="1"/>
                  <a:t>площі</a:t>
                </a:r>
                <a:r>
                  <a:rPr lang="ru-RU" dirty="0"/>
                  <a:t> кадру), </a:t>
                </a:r>
                <a:r>
                  <a:rPr lang="ru-RU" dirty="0" err="1"/>
                  <a:t>позначимо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i="1"/>
                        </m:ctrlPr>
                      </m:sSubPr>
                      <m:e>
                        <m:r>
                          <a:rPr lang="ru-RU" i="1"/>
                          <m:t>𝐶</m:t>
                        </m:r>
                      </m:e>
                      <m:sub>
                        <m:r>
                          <a:rPr lang="ru-RU" i="1"/>
                          <m:t>𝑚𝑎𝑥</m:t>
                        </m:r>
                      </m:sub>
                    </m:sSub>
                    <m:r>
                      <a:rPr lang="ru-RU" i="1"/>
                      <m:t>(</m:t>
                    </m:r>
                    <m:r>
                      <a:rPr lang="ru-RU" i="1"/>
                      <m:t>𝑡</m:t>
                    </m:r>
                    <m:r>
                      <a:rPr lang="ru-RU" i="1"/>
                      <m:t>)</m:t>
                    </m:r>
                  </m:oMath>
                </a14:m>
                <a:r>
                  <a:rPr lang="ru-RU" dirty="0"/>
                  <a:t>.</a:t>
                </a:r>
                <a:endParaRPr lang="ru-RU" dirty="0" smtClean="0"/>
              </a:p>
              <a:p>
                <a:pPr marL="0" indent="0">
                  <a:buNone/>
                </a:pPr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/>
                  <a:t>Стабільна камера, рух об'єкта відсутній: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/>
                      <m:t>G</m:t>
                    </m:r>
                    <m:d>
                      <m:dPr>
                        <m:ctrlPr>
                          <a:rPr lang="uk-UA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uk-UA"/>
                          <m:t>t</m:t>
                        </m:r>
                      </m:e>
                    </m:d>
                    <m:r>
                      <a:rPr lang="uk-UA"/>
                      <m:t>&lt;5%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/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/>
                          <m:t>max</m:t>
                        </m:r>
                      </m:sub>
                    </m:sSub>
                    <m:d>
                      <m:dPr>
                        <m:ctrlPr>
                          <a:rPr lang="ru-RU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/>
                          <m:t>t</m:t>
                        </m:r>
                      </m:e>
                    </m:d>
                    <m:r>
                      <a:rPr lang="ru-RU"/>
                      <m:t>≤3%</m:t>
                    </m:r>
                  </m:oMath>
                </a14:m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/>
                  <a:t>Стабільна камера, рух об'єкта присутній: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/>
                      <m:t>G</m:t>
                    </m:r>
                    <m:d>
                      <m:dPr>
                        <m:ctrlPr>
                          <a:rPr lang="uk-UA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uk-UA"/>
                          <m:t>t</m:t>
                        </m:r>
                      </m:e>
                    </m:d>
                    <m:r>
                      <a:rPr lang="uk-UA"/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uk-UA" i="1"/>
                        </m:ctrlPr>
                      </m:dPr>
                      <m:e>
                        <m:r>
                          <a:rPr lang="uk-UA"/>
                          <m:t>5%,30%</m:t>
                        </m:r>
                      </m:e>
                    </m:d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/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/>
                          <m:t>max</m:t>
                        </m:r>
                      </m:sub>
                    </m:sSub>
                    <m:d>
                      <m:dPr>
                        <m:ctrlPr>
                          <a:rPr lang="ru-RU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/>
                          <m:t>t</m:t>
                        </m:r>
                      </m:e>
                    </m:d>
                    <m:r>
                      <a:rPr lang="ru-RU"/>
                      <m:t>≥3%</m:t>
                    </m:r>
                  </m:oMath>
                </a14:m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/>
                  <a:t>Рухома камера, рух об'єкта відсутній: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/>
                      <m:t>G</m:t>
                    </m:r>
                    <m:d>
                      <m:dPr>
                        <m:ctrlPr>
                          <a:rPr lang="uk-UA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uk-UA"/>
                          <m:t>t</m:t>
                        </m:r>
                      </m:e>
                    </m:d>
                    <m:r>
                      <a:rPr lang="uk-UA"/>
                      <m:t>≥50%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/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/>
                          <m:t>max</m:t>
                        </m:r>
                      </m:sub>
                    </m:sSub>
                    <m:d>
                      <m:dPr>
                        <m:ctrlPr>
                          <a:rPr lang="ru-RU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/>
                          <m:t>t</m:t>
                        </m:r>
                      </m:e>
                    </m:d>
                    <m:r>
                      <a:rPr lang="ru-RU"/>
                      <m:t>≤10−15%</m:t>
                    </m:r>
                  </m:oMath>
                </a14:m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/>
                  <a:t>Рухома камера, рух об'єкта присутній: </a:t>
                </a:r>
                <a14:m>
                  <m:oMath xmlns:m="http://schemas.openxmlformats.org/officeDocument/2006/math">
                    <m:r>
                      <a:rPr lang="uk-UA" i="1"/>
                      <m:t> </m:t>
                    </m:r>
                    <m:r>
                      <m:rPr>
                        <m:sty m:val="p"/>
                      </m:rPr>
                      <a:rPr lang="uk-UA"/>
                      <m:t>G</m:t>
                    </m:r>
                    <m:d>
                      <m:dPr>
                        <m:ctrlPr>
                          <a:rPr lang="uk-UA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uk-UA"/>
                          <m:t>t</m:t>
                        </m:r>
                      </m:e>
                    </m:d>
                    <m:r>
                      <a:rPr lang="uk-UA"/>
                      <m:t>≥50%</m:t>
                    </m:r>
                  </m:oMath>
                </a14:m>
                <a:r>
                  <a:rPr lang="ru-RU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/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/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ru-RU"/>
                          <m:t>max</m:t>
                        </m:r>
                      </m:sub>
                    </m:sSub>
                    <m:d>
                      <m:dPr>
                        <m:ctrlPr>
                          <a:rPr lang="ru-RU" i="1"/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ru-RU"/>
                          <m:t>t</m:t>
                        </m:r>
                      </m:e>
                    </m:d>
                    <m:r>
                      <a:rPr lang="ru-RU"/>
                      <m:t>≥15−20%</m:t>
                    </m:r>
                  </m:oMath>
                </a14:m>
                <a:endParaRPr lang="uk-UA" dirty="0"/>
              </a:p>
              <a:p>
                <a:endParaRPr lang="uk-UA" dirty="0"/>
              </a:p>
            </p:txBody>
          </p:sp>
        </mc:Choice>
        <mc:Fallback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 t="-1750" r="-51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Фрагмент 14 (приклад)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40200" cy="20828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5" y="3717032"/>
            <a:ext cx="3888000" cy="201622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4725"/>
            <a:ext cx="3528000" cy="201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055" y="5730725"/>
            <a:ext cx="8663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Флуктуація норми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всіх фрагментів.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A.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Флуктуація норми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фрагмента 14.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представлено флуктуацію норми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для фрагмента 14. На кадрі номер 29 значення норми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 перевищує поріг, і було виявлено рухомі об'єкти.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-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 норми </a:t>
            </a:r>
            <a:r>
              <a:rPr lang="uk-UA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 - </a:t>
            </a:r>
            <a:r>
              <a:rPr lang="uk-UA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номери кадрів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8024" y="1412776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Стан камери та об'єкта знаходиться зверху. Фрагмент з рухомим об'єктом позначений білою плямою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Мета та завдання дослідження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r>
              <a:rPr lang="uk-UA" dirty="0" smtClean="0"/>
              <a:t>Метою </a:t>
            </a:r>
            <a:r>
              <a:rPr lang="uk-UA" dirty="0"/>
              <a:t>дисертаційної роботи є розробка моделей і методів для підвищення точності та швидкодії онлайн-аналізу відеопослідовностей високої роздільної здатності шляхом розробки та впровадження </a:t>
            </a:r>
            <a:r>
              <a:rPr lang="uk-UA" dirty="0" err="1"/>
              <a:t>фрагментно</a:t>
            </a:r>
            <a:r>
              <a:rPr lang="uk-UA" dirty="0"/>
              <a:t>-матричної концепції, заснованої на використанні сингулярних мір (норми </a:t>
            </a:r>
            <a:r>
              <a:rPr lang="uk-UA" dirty="0" err="1"/>
              <a:t>Кі</a:t>
            </a:r>
            <a:r>
              <a:rPr lang="uk-UA" dirty="0"/>
              <a:t> Фана) як локальних </a:t>
            </a:r>
            <a:r>
              <a:rPr lang="uk-UA" dirty="0" smtClean="0"/>
              <a:t>дескрипторів</a:t>
            </a:r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Реконструкція</a:t>
            </a:r>
            <a:endParaRPr lang="uk-UA" dirty="0"/>
          </a:p>
        </p:txBody>
      </p:sp>
      <p:pic>
        <p:nvPicPr>
          <p:cNvPr id="5" name="drone (video-converter.com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26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/>
          </a:bodyPr>
          <a:lstStyle/>
          <a:p>
            <a:r>
              <a:rPr lang="uk-UA" sz="3200" dirty="0"/>
              <a:t>Методи обчислення сингулярного розкладу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31540" y="1196752"/>
                <a:ext cx="8280920" cy="2040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Процес розкладання за сингулярними значеннями (SVD)</a:t>
                </a:r>
                <a:r>
                  <a:rPr lang="ru-RU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включає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розбиття матриці A на вигляд: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𝐴</m:t>
                      </m:r>
                      <m:r>
                        <a:rPr lang="uk-UA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=</m:t>
                      </m:r>
                      <m:r>
                        <a:rPr lang="uk-UA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𝑈</m:t>
                      </m:r>
                      <m:r>
                        <a:rPr lang="uk-UA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m:t>𝛴</m:t>
                      </m:r>
                      <m:sSup>
                        <m:sSupPr>
                          <m:ctrlP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</m:ctrlPr>
                        </m:sSupPr>
                        <m:e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𝑉</m:t>
                          </m:r>
                        </m:e>
                        <m:sup>
                          <m:r>
                            <a:rPr lang="uk-UA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де U - комплексна унітарна матриця розміру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m×m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Σ - діагональна матриця розміру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m×n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з невід'ємними дійсними числами на діагоналі, а V - комплексна унітарна матриця розміру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n×n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Перше сингулярне значення – перша норма </a:t>
                </a:r>
                <a:r>
                  <a:rPr lang="uk-UA" dirty="0" err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Кі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Фана</a:t>
                </a:r>
                <a:endParaRPr lang="uk-UA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0" y="1196752"/>
                <a:ext cx="8280920" cy="2040367"/>
              </a:xfrm>
              <a:prstGeom prst="rect">
                <a:avLst/>
              </a:prstGeom>
              <a:blipFill rotWithShape="1">
                <a:blip r:embed="rId2"/>
                <a:stretch>
                  <a:fillRect l="-663" t="-1493" r="-442" b="-388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31540" y="3573016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Метою дослідження є оцінка наступних підходів у контексті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фрагментного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он-лайн аналізу: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Повне сингулярне розкладання SVD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Часткове сингулярне розкладання (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Incomplete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SVD)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UTV, ULV декомпозиція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Ланцоша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для SVD (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Lanczos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SVD)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Степеневі ітерації (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Power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iteration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Рандомізований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сингулярний розклад (</a:t>
            </a:r>
            <a:r>
              <a:rPr lang="uk-U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Randomized</a:t>
            </a: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SVD)</a:t>
            </a:r>
          </a:p>
        </p:txBody>
      </p:sp>
    </p:spTree>
    <p:extLst>
      <p:ext uri="{BB962C8B-B14F-4D97-AF65-F5344CB8AC3E}">
        <p14:creationId xmlns:p14="http://schemas.microsoft.com/office/powerpoint/2010/main" val="156312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Порівняння</a:t>
            </a:r>
            <a:r>
              <a:rPr lang="ru-RU" sz="2400" dirty="0"/>
              <a:t> </a:t>
            </a:r>
            <a:r>
              <a:rPr lang="ru-RU" sz="2400" dirty="0" err="1"/>
              <a:t>швидкості</a:t>
            </a:r>
            <a:r>
              <a:rPr lang="ru-RU" sz="2400" dirty="0"/>
              <a:t> </a:t>
            </a:r>
            <a:r>
              <a:rPr lang="ru-RU" sz="2400" dirty="0" err="1"/>
              <a:t>розрахунку</a:t>
            </a:r>
            <a:r>
              <a:rPr lang="ru-RU" sz="2400" dirty="0"/>
              <a:t> </a:t>
            </a:r>
            <a:r>
              <a:rPr lang="ru-RU" sz="2400" dirty="0" err="1"/>
              <a:t>першого</a:t>
            </a:r>
            <a:r>
              <a:rPr lang="ru-RU" sz="2400" dirty="0"/>
              <a:t> сингулярного </a:t>
            </a:r>
            <a:r>
              <a:rPr lang="ru-RU" sz="2400" dirty="0" err="1"/>
              <a:t>значення</a:t>
            </a:r>
            <a:r>
              <a:rPr lang="ru-RU" sz="2400" dirty="0"/>
              <a:t> (</a:t>
            </a:r>
            <a:r>
              <a:rPr lang="ru-RU" sz="2400" dirty="0" err="1"/>
              <a:t>норми</a:t>
            </a:r>
            <a:r>
              <a:rPr lang="ru-RU" sz="2400" dirty="0"/>
              <a:t> </a:t>
            </a:r>
            <a:r>
              <a:rPr lang="ru-RU" sz="2400" dirty="0" err="1"/>
              <a:t>Кі</a:t>
            </a:r>
            <a:r>
              <a:rPr lang="ru-RU" sz="2400" dirty="0"/>
              <a:t> Фана) для одного фрагмента</a:t>
            </a:r>
            <a:endParaRPr lang="uk-UA" sz="240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4249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Порівняння</a:t>
            </a:r>
            <a:r>
              <a:rPr lang="ru-RU" sz="2400" dirty="0"/>
              <a:t> </a:t>
            </a:r>
            <a:r>
              <a:rPr lang="ru-RU" sz="2400" dirty="0" err="1"/>
              <a:t>швидкості</a:t>
            </a:r>
            <a:r>
              <a:rPr lang="ru-RU" sz="2400" dirty="0"/>
              <a:t> </a:t>
            </a:r>
            <a:r>
              <a:rPr lang="ru-RU" sz="2400" dirty="0" err="1"/>
              <a:t>розрахунку</a:t>
            </a:r>
            <a:r>
              <a:rPr lang="ru-RU" sz="2400" dirty="0"/>
              <a:t> </a:t>
            </a:r>
            <a:r>
              <a:rPr lang="ru-RU" sz="2400" dirty="0" err="1"/>
              <a:t>першого</a:t>
            </a:r>
            <a:r>
              <a:rPr lang="ru-RU" sz="2400" dirty="0"/>
              <a:t> сингулярного </a:t>
            </a:r>
            <a:r>
              <a:rPr lang="ru-RU" sz="2400" dirty="0" err="1"/>
              <a:t>значення</a:t>
            </a:r>
            <a:r>
              <a:rPr lang="ru-RU" sz="2400" dirty="0"/>
              <a:t> (</a:t>
            </a:r>
            <a:r>
              <a:rPr lang="ru-RU" sz="2400" dirty="0" err="1"/>
              <a:t>норми</a:t>
            </a:r>
            <a:r>
              <a:rPr lang="ru-RU" sz="2400" dirty="0"/>
              <a:t> </a:t>
            </a:r>
            <a:r>
              <a:rPr lang="ru-RU" sz="2400" dirty="0" err="1"/>
              <a:t>Кі</a:t>
            </a:r>
            <a:r>
              <a:rPr lang="ru-RU" sz="2400" dirty="0"/>
              <a:t> Фана) для одного фрагмента</a:t>
            </a:r>
            <a:endParaRPr lang="uk-UA" sz="240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5" y="1493912"/>
            <a:ext cx="80200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9289" y="5661247"/>
            <a:ext cx="7811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Середній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час в секундах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розрахунку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першого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сингулярного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значення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норми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Кі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Фана) для одного фрагмента</a:t>
            </a:r>
            <a:endParaRPr lang="uk-U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Висновки</a:t>
            </a:r>
            <a:endParaRPr lang="uk-UA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6752"/>
                <a:ext cx="8229600" cy="5280248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У дисертації розв’язано науково-прикладну задачу підвищення точності та швидкодії онлайн-аналізу відео шляхом створення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фрагментно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-матричної моделі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</a:t>
                </a:r>
                <a:r>
                  <a:rPr lang="uk-UA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ТЕОРЕТИЧНИЙ БАЗИС</a:t>
                </a: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Розроблено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фрагментно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-матричну концепцію: Перехід від пікселів до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σ</m:t>
                    </m:r>
                  </m:oMath>
                </a14:m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-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карти (матриці норм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Кі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Фана), що знижує розмірність вхідних даних на порядки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Доведено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масштабну стійкість: Часові профілі норми </a:t>
                </a:r>
                <a:r>
                  <a:rPr lang="uk-UA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Кі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Фана не залежать від роздільної здатності кадру, фіксуючи реальну динаміку сцени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 marL="0" indent="0"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endPara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r>
                  <a:rPr lang="uk-UA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АЛГОРИТМІЧНА РЕАЛІЗАЦІЯ</a:t>
                </a: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Оптимізація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обчислень: Обґрунтовано метод степеневої ітерації (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Power SVD)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як єдиний, що гарантує роботу в реальному часі (&lt;33 мс/кадр) на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CPU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для задач детекції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Структурний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аналіз: Запропоновано модель агрегації фрагментів на основі еволюції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LCC (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Найбільшої зв'язної компоненти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).</a:t>
                </a:r>
              </a:p>
              <a:p>
                <a:pPr marL="0" indent="0"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endPara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</a:t>
                </a:r>
                <a:r>
                  <a:rPr lang="uk-UA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ПРИКЛАДНІ РІШЕННЯ</a:t>
                </a: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Створено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уніфікований комплекс алгоритмів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Детекція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руху та контуру (на основі адаптивної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Z-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оцінки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Аналіз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відео з рухомих платформ/БПЛА (розмежування глобальної та локальної динаміки</a:t>
                </a: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Виявлення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синтетичного відео (за специфічним "ритмом" </a:t>
                </a:r>
                <a:r>
                  <a: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LCC</a:t>
                </a:r>
                <a:r>
                  <a:rPr 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).</a:t>
                </a:r>
                <a:endPara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Clr>
                    <a:schemeClr val="tx1">
                      <a:lumMod val="75000"/>
                      <a:lumOff val="25000"/>
                    </a:schemeClr>
                  </a:buClr>
                  <a:buNone/>
                </a:pPr>
                <a:endParaRPr lang="uk-UA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</a:t>
                </a:r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 </a:t>
                </a:r>
                <a:r>
                  <a:rPr lang="uk-UA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ВПРОВАДЖЕННЯ</a:t>
                </a:r>
                <a:r>
                  <a:rPr lang="uk-UA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: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Результати </a:t>
                </a:r>
                <a:r>
                  <a:rPr lang="uk-U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впроваджено у ТОВ "КЕНФЛАЙ", ТОВ "ТМД-ТЕХ" та навчальний процес УжНУ.</a:t>
                </a:r>
              </a:p>
            </p:txBody>
          </p:sp>
        </mc:Choice>
        <mc:Fallback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6752"/>
                <a:ext cx="8229600" cy="5280248"/>
              </a:xfrm>
              <a:blipFill rotWithShape="1">
                <a:blip r:embed="rId2"/>
                <a:stretch>
                  <a:fillRect l="-74" t="-807" r="-593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Мета та завдання дослідження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/>
              <a:t>Для досягнення поставленої мети визначено наступні </a:t>
            </a:r>
            <a:r>
              <a:rPr lang="uk-UA" b="1" dirty="0"/>
              <a:t>завдання</a:t>
            </a:r>
            <a:r>
              <a:rPr lang="uk-UA" dirty="0"/>
              <a:t>:</a:t>
            </a:r>
          </a:p>
          <a:p>
            <a:endParaRPr lang="uk-UA" b="1" dirty="0" smtClean="0"/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uk-UA" sz="2000" b="1" dirty="0" smtClean="0"/>
              <a:t>Обґрунтувати</a:t>
            </a:r>
            <a:r>
              <a:rPr lang="uk-UA" sz="2000" dirty="0" smtClean="0"/>
              <a:t> </a:t>
            </a:r>
            <a:r>
              <a:rPr lang="uk-UA" sz="2000" dirty="0" err="1"/>
              <a:t>фрагментно</a:t>
            </a:r>
            <a:r>
              <a:rPr lang="uk-UA" sz="2000" dirty="0"/>
              <a:t>-матричну концепцію аналізу відеоданих.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uk-UA" sz="2000" b="1" dirty="0"/>
              <a:t>Сформулювати</a:t>
            </a:r>
            <a:r>
              <a:rPr lang="uk-UA" sz="2000" dirty="0"/>
              <a:t> математичну модель на основі </a:t>
            </a:r>
            <a:r>
              <a:rPr lang="uk-UA" sz="2000" b="1" dirty="0"/>
              <a:t>норми </a:t>
            </a:r>
            <a:r>
              <a:rPr lang="uk-UA" sz="2000" b="1" dirty="0" err="1"/>
              <a:t>Кі</a:t>
            </a:r>
            <a:r>
              <a:rPr lang="uk-UA" sz="2000" b="1" dirty="0"/>
              <a:t> Фана</a:t>
            </a:r>
            <a:r>
              <a:rPr lang="uk-UA" sz="2000" dirty="0"/>
              <a:t> як стійкого дескриптора.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uk-UA" sz="2000" b="1" dirty="0"/>
              <a:t>Розробити</a:t>
            </a:r>
            <a:r>
              <a:rPr lang="uk-UA" sz="2000" dirty="0"/>
              <a:t> алгоритми детекції руху, побудови траєкторій та </a:t>
            </a:r>
            <a:r>
              <a:rPr lang="uk-UA" sz="2000" dirty="0" err="1"/>
              <a:t>контуризації</a:t>
            </a:r>
            <a:r>
              <a:rPr lang="uk-UA" sz="2000" dirty="0"/>
              <a:t> об’єктів.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uk-UA" sz="2000" b="1" dirty="0"/>
              <a:t>Створити</a:t>
            </a:r>
            <a:r>
              <a:rPr lang="uk-UA" sz="2000" dirty="0"/>
              <a:t> метод виявлення </a:t>
            </a:r>
            <a:r>
              <a:rPr lang="uk-UA" sz="2000" b="1" dirty="0"/>
              <a:t>синтетичного відео</a:t>
            </a:r>
            <a:r>
              <a:rPr lang="uk-UA" sz="2000" dirty="0"/>
              <a:t> (</a:t>
            </a:r>
            <a:r>
              <a:rPr lang="en-US" sz="2000" dirty="0" err="1"/>
              <a:t>Deepfakes</a:t>
            </a:r>
            <a:r>
              <a:rPr lang="en-US" sz="2000" dirty="0"/>
              <a:t>) </a:t>
            </a:r>
            <a:r>
              <a:rPr lang="uk-UA" sz="2000" dirty="0"/>
              <a:t>через аналіз зв’язності (</a:t>
            </a:r>
            <a:r>
              <a:rPr lang="en-US" sz="2000" dirty="0"/>
              <a:t>LCC).</a:t>
            </a:r>
          </a:p>
          <a:p>
            <a:pPr marL="457200" indent="-457200"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uk-UA" sz="2000" b="1" dirty="0"/>
              <a:t>Оптимізувати</a:t>
            </a:r>
            <a:r>
              <a:rPr lang="uk-UA" sz="2000" dirty="0"/>
              <a:t> обчислення </a:t>
            </a:r>
            <a:r>
              <a:rPr lang="en-US" sz="2000" dirty="0"/>
              <a:t>SVD </a:t>
            </a:r>
            <a:r>
              <a:rPr lang="uk-UA" sz="2000" dirty="0"/>
              <a:t>для роботи в режимі </a:t>
            </a:r>
            <a:r>
              <a:rPr lang="uk-UA" sz="2000" b="1" dirty="0"/>
              <a:t>реального часу</a:t>
            </a:r>
            <a:r>
              <a:rPr lang="uk-UA" sz="2000" dirty="0"/>
              <a:t> (&lt;33 мс/кадр).</a:t>
            </a:r>
          </a:p>
          <a:p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Об’єкт дослідження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Об'єктом дослідження є процеси онлайн-аналізу та обробки відеопослідовностей, які вимагають швидкого вилучення ознак і прийняття рішень за умов суворих часових обмежень.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1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Предмет дослідження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Предметом дослідження є моделі, методи та алгоритми </a:t>
            </a:r>
            <a:r>
              <a:rPr lang="uk-UA" dirty="0" err="1"/>
              <a:t>фрагментно</a:t>
            </a:r>
            <a:r>
              <a:rPr lang="uk-UA" dirty="0"/>
              <a:t>-матричної концепції, заснованої на сингулярному розкладі локальних матриць </a:t>
            </a:r>
            <a:r>
              <a:rPr lang="uk-UA" dirty="0" err="1"/>
              <a:t>інтенсивностей</a:t>
            </a:r>
            <a:r>
              <a:rPr lang="uk-UA" dirty="0"/>
              <a:t> (норми </a:t>
            </a:r>
            <a:r>
              <a:rPr lang="uk-UA" dirty="0" err="1"/>
              <a:t>Кі</a:t>
            </a:r>
            <a:r>
              <a:rPr lang="uk-UA" dirty="0"/>
              <a:t> Фана) для підвищення швидкодії онлайн-аналізу відеоданих.</a:t>
            </a:r>
          </a:p>
          <a:p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Методи дослідження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Матричний аналіз та лінійна алгебра</a:t>
                </a:r>
                <a:r>
                  <a:rPr lang="uk-UA" dirty="0" smtClean="0"/>
                  <a:t>: Використання </a:t>
                </a:r>
                <a:r>
                  <a:rPr lang="uk-UA" dirty="0"/>
                  <a:t>теорії </a:t>
                </a:r>
                <a:r>
                  <a:rPr lang="en-US" dirty="0"/>
                  <a:t>SVD </a:t>
                </a:r>
                <a:r>
                  <a:rPr lang="uk-UA" dirty="0"/>
                  <a:t>та норми </a:t>
                </a:r>
                <a:r>
                  <a:rPr lang="uk-UA" dirty="0" err="1"/>
                  <a:t>Кі</a:t>
                </a:r>
                <a:r>
                  <a:rPr lang="uk-UA" dirty="0"/>
                  <a:t> Фана для створення компактних математичних описів (дескрипторів) </a:t>
                </a:r>
                <a:r>
                  <a:rPr lang="uk-UA" dirty="0" err="1"/>
                  <a:t>відеофрагментів</a:t>
                </a:r>
                <a:r>
                  <a:rPr lang="uk-UA" dirty="0"/>
                  <a:t>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Чисельні методи оптимізації</a:t>
                </a:r>
                <a:r>
                  <a:rPr lang="uk-UA" dirty="0" smtClean="0"/>
                  <a:t>: Застосування </a:t>
                </a:r>
                <a:r>
                  <a:rPr lang="uk-UA" dirty="0"/>
                  <a:t>ітераційних алгоритмів (Степенева ітерація, метод </a:t>
                </a:r>
                <a:r>
                  <a:rPr lang="uk-UA" dirty="0" err="1"/>
                  <a:t>Ланцоша</a:t>
                </a:r>
                <a:r>
                  <a:rPr lang="uk-UA" dirty="0"/>
                  <a:t>) для пришвидшення розрахунків у режимі реального часу.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 smtClean="0"/>
                  <a:t>Графові методи та </a:t>
                </a:r>
                <a:r>
                  <a:rPr lang="en-US" b="1" dirty="0" smtClean="0"/>
                  <a:t>Computer Vision</a:t>
                </a:r>
                <a:r>
                  <a:rPr lang="en-US" dirty="0" smtClean="0"/>
                  <a:t>:</a:t>
                </a:r>
                <a:r>
                  <a:rPr lang="uk-UA" dirty="0" smtClean="0"/>
                  <a:t> Аналіз </a:t>
                </a:r>
                <a:r>
                  <a:rPr lang="uk-UA" dirty="0"/>
                  <a:t>зв’язності компонент (</a:t>
                </a:r>
                <a:r>
                  <a:rPr lang="en-US" dirty="0"/>
                  <a:t>LCC) </a:t>
                </a:r>
                <a:r>
                  <a:rPr lang="uk-UA" dirty="0"/>
                  <a:t>та просторової кореляції для агрегації фрагментів і виділення об’єктів.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Математична статистика</a:t>
                </a:r>
                <a:r>
                  <a:rPr lang="uk-UA" dirty="0" smtClean="0"/>
                  <a:t>: Використання </a:t>
                </a:r>
                <a:r>
                  <a:rPr lang="uk-UA" dirty="0"/>
                  <a:t>адаптивних критеріїв (</a:t>
                </a:r>
                <a:r>
                  <a:rPr lang="en-US" dirty="0"/>
                  <a:t>Z-</a:t>
                </a:r>
                <a:r>
                  <a:rPr lang="uk-UA" dirty="0"/>
                  <a:t>оцінка) для аналізу часових рядів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>
                        <a:latin typeface="Cambria Math"/>
                      </a:rPr>
                      <m:t>σ</m:t>
                    </m:r>
                  </m:oMath>
                </a14:m>
                <a:r>
                  <a:rPr lang="en-US" dirty="0"/>
                  <a:t>-</a:t>
                </a:r>
                <a:r>
                  <a:rPr lang="uk-UA" dirty="0"/>
                  <a:t>карти та виявлення аномалій.</a:t>
                </a:r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62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Наукова </a:t>
            </a:r>
            <a:r>
              <a:rPr lang="uk-UA" b="1" dirty="0" smtClean="0"/>
              <a:t>новизна</a:t>
            </a:r>
            <a:endParaRPr lang="uk-U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Місце для вмісту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Нова модель подання даних</a:t>
                </a:r>
                <a:r>
                  <a:rPr lang="uk-UA" dirty="0" smtClean="0"/>
                  <a:t>: Поєднання </a:t>
                </a:r>
                <a:r>
                  <a:rPr lang="uk-UA" dirty="0"/>
                  <a:t>фрагментації та норми </a:t>
                </a:r>
                <a:r>
                  <a:rPr lang="uk-UA" dirty="0" err="1"/>
                  <a:t>Кі</a:t>
                </a:r>
                <a:r>
                  <a:rPr lang="uk-UA" dirty="0"/>
                  <a:t> Фана забезпечує компактність дескриптора та масштабну інваріантність</a:t>
                </a:r>
                <a:r>
                  <a:rPr lang="uk-UA" dirty="0" smtClean="0"/>
                  <a:t>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Новий підхід до аналізу структури</a:t>
                </a:r>
                <a:r>
                  <a:rPr lang="uk-UA" dirty="0" smtClean="0"/>
                  <a:t>: Використання </a:t>
                </a:r>
                <a:r>
                  <a:rPr lang="uk-UA" dirty="0"/>
                  <a:t>еволюції </a:t>
                </a:r>
                <a:r>
                  <a:rPr lang="en-US" dirty="0"/>
                  <a:t>LCC (</a:t>
                </a:r>
                <a:r>
                  <a:rPr lang="uk-UA" dirty="0"/>
                  <a:t>Найбільшої зв'язної компоненти) для виявлення </a:t>
                </a:r>
                <a:r>
                  <a:rPr lang="uk-UA" dirty="0" smtClean="0"/>
                  <a:t>синтетично </a:t>
                </a:r>
                <a:r>
                  <a:rPr lang="uk-UA" dirty="0" err="1" smtClean="0"/>
                  <a:t>згенерованного</a:t>
                </a:r>
                <a:r>
                  <a:rPr lang="uk-UA" dirty="0" smtClean="0"/>
                  <a:t> відео.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Алгоритмічна оптимізація</a:t>
                </a:r>
                <a:r>
                  <a:rPr lang="uk-UA" dirty="0" smtClean="0"/>
                  <a:t>: Обґрунтування </a:t>
                </a:r>
                <a:r>
                  <a:rPr lang="uk-UA" dirty="0"/>
                  <a:t>методу </a:t>
                </a:r>
                <a:r>
                  <a:rPr lang="en-US" dirty="0"/>
                  <a:t>Power SVD </a:t>
                </a:r>
                <a:r>
                  <a:rPr lang="uk-UA" dirty="0"/>
                  <a:t>як єдиного, що гарантує обробку великих фрагментів у реальному часі</a:t>
                </a:r>
                <a:r>
                  <a:rPr lang="uk-UA" dirty="0" smtClean="0"/>
                  <a:t>.</a:t>
                </a:r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endParaRPr lang="uk-UA" dirty="0"/>
              </a:p>
              <a:p>
                <a:pPr>
                  <a:buClr>
                    <a:schemeClr val="tx1">
                      <a:lumMod val="75000"/>
                      <a:lumOff val="25000"/>
                    </a:schemeClr>
                  </a:buClr>
                </a:pPr>
                <a:r>
                  <a:rPr lang="uk-UA" b="1" dirty="0"/>
                  <a:t>Уніфікований критерій детекції</a:t>
                </a:r>
                <a:r>
                  <a:rPr lang="uk-UA" dirty="0" smtClean="0"/>
                  <a:t>: Використання </a:t>
                </a:r>
                <a:r>
                  <a:rPr lang="uk-UA" dirty="0"/>
                  <a:t>адаптивної </a:t>
                </a:r>
                <a:r>
                  <a:rPr lang="en-US" dirty="0"/>
                  <a:t>Z-</a:t>
                </a:r>
                <a:r>
                  <a:rPr lang="uk-UA" dirty="0"/>
                  <a:t>оцінки на </a:t>
                </a:r>
                <a14:m>
                  <m:oMath xmlns:m="http://schemas.openxmlformats.org/officeDocument/2006/math">
                    <m:r>
                      <a:rPr lang="uk-UA" b="1" i="1">
                        <a:latin typeface="Cambria Math"/>
                      </a:rPr>
                      <m:t>𝛔</m:t>
                    </m:r>
                    <m:r>
                      <a:rPr lang="uk-UA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-</a:t>
                </a:r>
                <a:r>
                  <a:rPr lang="uk-UA" dirty="0"/>
                  <a:t>картах для стабільної роботи при зміні освітлення.</a:t>
                </a:r>
              </a:p>
            </p:txBody>
          </p:sp>
        </mc:Choice>
        <mc:Fallback xmlns="">
          <p:sp>
            <p:nvSpPr>
              <p:cNvPr id="3" name="Місце для вмісту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2000" r="-118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smtClean="0"/>
              <a:t>ДНВЗ «УЖГОРОДСЬКИЙ НАЦІОНАЛЬНИЙ УНІВЕРСИТЕТ»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5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озорість">
  <a:themeElements>
    <a:clrScheme name="CV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FFFFFF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1512</TotalTime>
  <Words>3591</Words>
  <Application>Microsoft Office PowerPoint</Application>
  <PresentationFormat>Екран (4:3)</PresentationFormat>
  <Paragraphs>312</Paragraphs>
  <Slides>44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44</vt:i4>
      </vt:variant>
    </vt:vector>
  </HeadingPairs>
  <TitlesOfParts>
    <vt:vector size="45" baseType="lpstr">
      <vt:lpstr>Прозорість</vt:lpstr>
      <vt:lpstr> Моделі та методи фрагментного online аналізу відеопослідовності</vt:lpstr>
      <vt:lpstr>Актуальність теми</vt:lpstr>
      <vt:lpstr>Актуальне наукове завдання</vt:lpstr>
      <vt:lpstr>Мета та завдання дослідження</vt:lpstr>
      <vt:lpstr>Мета та завдання дослідження</vt:lpstr>
      <vt:lpstr>Об’єкт дослідження</vt:lpstr>
      <vt:lpstr>Предмет дослідження</vt:lpstr>
      <vt:lpstr>Методи дослідження</vt:lpstr>
      <vt:lpstr>Наукова новизна</vt:lpstr>
      <vt:lpstr>Практичне значення отриманих результатів</vt:lpstr>
      <vt:lpstr>Еволюція методів аналізу відео: історичний контекст</vt:lpstr>
      <vt:lpstr>Сучасний тренд — Фрагментація</vt:lpstr>
      <vt:lpstr>Методологічна прогалина</vt:lpstr>
      <vt:lpstr>Фрагментно-матрична концепція онлайн-аналізу</vt:lpstr>
      <vt:lpstr>Переваги підходу</vt:lpstr>
      <vt:lpstr>Покадрова обробка</vt:lpstr>
      <vt:lpstr>Флуктуації норми Кі Фана</vt:lpstr>
      <vt:lpstr>Фрагментно-матричний підхід: концепція і властивості</vt:lpstr>
      <vt:lpstr>Оцінка відео, згенерованого ШІ</vt:lpstr>
      <vt:lpstr>Динаміка найбільшої зв'язної компоненти (LCC)</vt:lpstr>
      <vt:lpstr>Коливання першої норми Кі Фана</vt:lpstr>
      <vt:lpstr>Метод формування двовимірної S-карти</vt:lpstr>
      <vt:lpstr>Аналіз флуктуації найбільшої зв'язної компоненти (LCC)</vt:lpstr>
      <vt:lpstr>Статистичні ознаки при прийнятті рішення</vt:lpstr>
      <vt:lpstr>Критерії оцінки</vt:lpstr>
      <vt:lpstr>Значення глобального набору даних TP, TN, FP, FN</vt:lpstr>
      <vt:lpstr>Детекція руху</vt:lpstr>
      <vt:lpstr>Етапи обробки</vt:lpstr>
      <vt:lpstr>Виявлення руху</vt:lpstr>
      <vt:lpstr>Траєкторія руху</vt:lpstr>
      <vt:lpstr>Реконструкція</vt:lpstr>
      <vt:lpstr>Контур рухомого об’єкту</vt:lpstr>
      <vt:lpstr>Контур рухомого об’єкту</vt:lpstr>
      <vt:lpstr>Проекція контуру рухомого об’єкта</vt:lpstr>
      <vt:lpstr>Реконструкція</vt:lpstr>
      <vt:lpstr>Аналіз відео з рухомої камери на прикладі відео з дрону</vt:lpstr>
      <vt:lpstr>Презентація PowerPoint</vt:lpstr>
      <vt:lpstr>Розмежування глобального руху камери та локальної динаміки </vt:lpstr>
      <vt:lpstr>Фрагмент 14 (приклад)</vt:lpstr>
      <vt:lpstr>Реконструкція</vt:lpstr>
      <vt:lpstr>Методи обчислення сингулярного розкладу</vt:lpstr>
      <vt:lpstr>Порівняння швидкості розрахунку першого сингулярного значення (норми Кі Фана) для одного фрагмента</vt:lpstr>
      <vt:lpstr>Порівняння швидкості розрахунку першого сингулярного значення (норми Кі Фана) для одного фрагмента</vt:lpstr>
      <vt:lpstr>Висновки</vt:lpstr>
    </vt:vector>
  </TitlesOfParts>
  <Company>HP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Dmytro Lendel</dc:creator>
  <cp:lastModifiedBy>Dmytro Lendel</cp:lastModifiedBy>
  <cp:revision>46</cp:revision>
  <dcterms:created xsi:type="dcterms:W3CDTF">2026-01-24T12:48:11Z</dcterms:created>
  <dcterms:modified xsi:type="dcterms:W3CDTF">2026-01-25T14:13:24Z</dcterms:modified>
</cp:coreProperties>
</file>